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61.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2.xml" ContentType="application/vnd.openxmlformats-officedocument.presentationml.slideLayout+xml"/>
  <Override PartName="/ppt/slideLayouts/slideLayout60.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39"/>
  </p:notesMasterIdLst>
  <p:handoutMasterIdLst>
    <p:handoutMasterId r:id="rId40"/>
  </p:handoutMasterIdLst>
  <p:sldIdLst>
    <p:sldId id="256" r:id="rId3"/>
    <p:sldId id="259" r:id="rId4"/>
    <p:sldId id="325" r:id="rId5"/>
    <p:sldId id="326" r:id="rId6"/>
    <p:sldId id="328" r:id="rId7"/>
    <p:sldId id="327" r:id="rId8"/>
    <p:sldId id="278" r:id="rId9"/>
    <p:sldId id="280" r:id="rId10"/>
    <p:sldId id="281" r:id="rId11"/>
    <p:sldId id="279" r:id="rId12"/>
    <p:sldId id="318" r:id="rId13"/>
    <p:sldId id="320" r:id="rId14"/>
    <p:sldId id="321" r:id="rId15"/>
    <p:sldId id="322" r:id="rId16"/>
    <p:sldId id="323" r:id="rId17"/>
    <p:sldId id="283" r:id="rId18"/>
    <p:sldId id="284" r:id="rId19"/>
    <p:sldId id="329" r:id="rId20"/>
    <p:sldId id="299" r:id="rId21"/>
    <p:sldId id="300" r:id="rId22"/>
    <p:sldId id="301" r:id="rId23"/>
    <p:sldId id="302" r:id="rId24"/>
    <p:sldId id="311" r:id="rId25"/>
    <p:sldId id="304" r:id="rId26"/>
    <p:sldId id="330" r:id="rId27"/>
    <p:sldId id="312" r:id="rId28"/>
    <p:sldId id="305" r:id="rId29"/>
    <p:sldId id="331" r:id="rId30"/>
    <p:sldId id="332" r:id="rId31"/>
    <p:sldId id="333" r:id="rId32"/>
    <p:sldId id="306" r:id="rId33"/>
    <p:sldId id="307" r:id="rId34"/>
    <p:sldId id="308" r:id="rId35"/>
    <p:sldId id="309" r:id="rId36"/>
    <p:sldId id="310" r:id="rId37"/>
    <p:sldId id="334" r:id="rId3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A9"/>
    <a:srgbClr val="FF9B26"/>
    <a:srgbClr val="B9B5B7"/>
    <a:srgbClr val="D1CDC8"/>
    <a:srgbClr val="CDD1C8"/>
    <a:srgbClr val="C0C0C0"/>
    <a:srgbClr val="8B8376"/>
    <a:srgbClr val="817D76"/>
    <a:srgbClr val="4D4D4D"/>
    <a:srgbClr val="D71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p:cViewPr varScale="1">
        <p:scale>
          <a:sx n="38" d="100"/>
          <a:sy n="38" d="100"/>
        </p:scale>
        <p:origin x="452" y="44"/>
      </p:cViewPr>
      <p:guideLst>
        <p:guide orient="horz" pos="2160"/>
        <p:guide pos="2880"/>
      </p:guideLst>
    </p:cSldViewPr>
  </p:slideViewPr>
  <p:notesTextViewPr>
    <p:cViewPr>
      <p:scale>
        <a:sx n="100" d="100"/>
        <a:sy n="100" d="100"/>
      </p:scale>
      <p:origin x="0" y="0"/>
    </p:cViewPr>
  </p:notesTextViewPr>
  <p:notesViewPr>
    <p:cSldViewPr>
      <p:cViewPr varScale="1">
        <p:scale>
          <a:sx n="97" d="100"/>
          <a:sy n="97" d="100"/>
        </p:scale>
        <p:origin x="-2520"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8F-4E7F-B463-9AD9D3047D48}"/>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B8F-4E7F-B463-9AD9D3047D48}"/>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B8F-4E7F-B463-9AD9D3047D48}"/>
            </c:ext>
          </c:extLst>
        </c:ser>
        <c:dLbls>
          <c:showLegendKey val="0"/>
          <c:showVal val="0"/>
          <c:showCatName val="0"/>
          <c:showSerName val="0"/>
          <c:showPercent val="0"/>
          <c:showBubbleSize val="0"/>
        </c:dLbls>
        <c:gapWidth val="150"/>
        <c:axId val="273116440"/>
        <c:axId val="273113304"/>
      </c:barChart>
      <c:catAx>
        <c:axId val="273116440"/>
        <c:scaling>
          <c:orientation val="minMax"/>
        </c:scaling>
        <c:delete val="0"/>
        <c:axPos val="b"/>
        <c:numFmt formatCode="General" sourceLinked="0"/>
        <c:majorTickMark val="out"/>
        <c:minorTickMark val="none"/>
        <c:tickLblPos val="nextTo"/>
        <c:crossAx val="273113304"/>
        <c:crosses val="autoZero"/>
        <c:auto val="1"/>
        <c:lblAlgn val="ctr"/>
        <c:lblOffset val="100"/>
        <c:noMultiLvlLbl val="0"/>
      </c:catAx>
      <c:valAx>
        <c:axId val="273113304"/>
        <c:scaling>
          <c:orientation val="minMax"/>
        </c:scaling>
        <c:delete val="0"/>
        <c:axPos val="l"/>
        <c:majorGridlines/>
        <c:numFmt formatCode="General" sourceLinked="1"/>
        <c:majorTickMark val="out"/>
        <c:minorTickMark val="none"/>
        <c:tickLblPos val="nextTo"/>
        <c:crossAx val="2731164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NZ"/>
          </a:p>
        </p:txBody>
      </p:sp>
      <p:sp>
        <p:nvSpPr>
          <p:cNvPr id="3" name="Date Placeholder 2"/>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A09C0423-FA31-4230-9C77-C5D6828B9984}" type="datetimeFigureOut">
              <a:rPr lang="en-NZ" smtClean="0"/>
              <a:t>10/03/2017</a:t>
            </a:fld>
            <a:endParaRPr lang="en-NZ"/>
          </a:p>
        </p:txBody>
      </p:sp>
      <p:sp>
        <p:nvSpPr>
          <p:cNvPr id="4" name="Footer Placeholder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en-NZ"/>
          </a:p>
        </p:txBody>
      </p:sp>
      <p:sp>
        <p:nvSpPr>
          <p:cNvPr id="5" name="Slide Number Placeholder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E6E60B32-0D60-4B73-A4E4-EE7E695B189C}" type="slidenum">
              <a:rPr lang="en-NZ" smtClean="0"/>
              <a:t>‹#›</a:t>
            </a:fld>
            <a:endParaRPr lang="en-NZ"/>
          </a:p>
        </p:txBody>
      </p:sp>
    </p:spTree>
    <p:extLst>
      <p:ext uri="{BB962C8B-B14F-4D97-AF65-F5344CB8AC3E}">
        <p14:creationId xmlns:p14="http://schemas.microsoft.com/office/powerpoint/2010/main" val="390934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US"/>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45456778-BC8B-406A-B30B-3380A914AB42}" type="datetimeFigureOut">
              <a:rPr lang="en-US" smtClean="0"/>
              <a:t>3/10/2017</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609A5FA8-CB2F-4917-9664-D06D71D3981E}" type="slidenum">
              <a:rPr lang="en-US" smtClean="0"/>
              <a:t>‹#›</a:t>
            </a:fld>
            <a:endParaRPr lang="en-US"/>
          </a:p>
        </p:txBody>
      </p:sp>
    </p:spTree>
    <p:extLst>
      <p:ext uri="{BB962C8B-B14F-4D97-AF65-F5344CB8AC3E}">
        <p14:creationId xmlns:p14="http://schemas.microsoft.com/office/powerpoint/2010/main" val="354262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D1C3CD4-AA89-5C4D-BCD7-950FA0E3AFD1}" type="slidenum">
              <a:rPr lang="en-US" smtClean="0"/>
              <a:pPr/>
              <a:t>34</a:t>
            </a:fld>
            <a:endParaRPr lang="en-US" dirty="0"/>
          </a:p>
        </p:txBody>
      </p:sp>
    </p:spTree>
    <p:extLst>
      <p:ext uri="{BB962C8B-B14F-4D97-AF65-F5344CB8AC3E}">
        <p14:creationId xmlns:p14="http://schemas.microsoft.com/office/powerpoint/2010/main" val="166163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Intro_Grey/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sp>
        <p:nvSpPr>
          <p:cNvPr id="10" name="Text Placeholder 8"/>
          <p:cNvSpPr>
            <a:spLocks noGrp="1"/>
          </p:cNvSpPr>
          <p:nvPr>
            <p:ph type="body" sz="quarter" idx="14"/>
          </p:nvPr>
        </p:nvSpPr>
        <p:spPr>
          <a:xfrm>
            <a:off x="304800" y="2057400"/>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14" name="Text Placeholder 13"/>
          <p:cNvSpPr>
            <a:spLocks noGrp="1"/>
          </p:cNvSpPr>
          <p:nvPr>
            <p:ph type="body" sz="quarter" idx="17"/>
          </p:nvPr>
        </p:nvSpPr>
        <p:spPr>
          <a:xfrm>
            <a:off x="304800" y="457200"/>
            <a:ext cx="8229600" cy="1447800"/>
          </a:xfrm>
        </p:spPr>
        <p:txBody>
          <a:bodyPr>
            <a:normAutofit/>
          </a:bodyPr>
          <a:lstStyle>
            <a:lvl1pPr marL="0" indent="0">
              <a:defRPr sz="44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range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Gray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te Agenda-Grey/Orange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0" indent="0">
              <a:lnSpc>
                <a:spcPct val="200000"/>
              </a:lnSpc>
              <a:spcAft>
                <a:spcPts val="600"/>
              </a:spcAft>
              <a:buFont typeface="+mj-lt"/>
              <a:buNone/>
              <a:defRPr kumimoji="0" lang="en-US" sz="2400" b="1" i="0" u="none" strike="noStrike" kern="1200" cap="none" spc="0" normalizeH="0" baseline="0" noProof="0" dirty="0" smtClean="0">
                <a:ln>
                  <a:noFill/>
                </a:ln>
                <a:solidFill>
                  <a:srgbClr val="FF9B26"/>
                </a:solidFill>
                <a:effectLst/>
                <a:uLnTx/>
                <a:uFillTx/>
                <a:latin typeface="Century Gothic" pitchFamily="34" charset="0"/>
                <a:ea typeface="+mn-ea"/>
                <a:cs typeface="+mn-cs"/>
              </a:defRPr>
            </a:lvl1pPr>
            <a:lvl2pPr>
              <a:defRPr b="1"/>
            </a:lvl2pPr>
            <a:lvl3pPr>
              <a:defRPr b="1"/>
            </a:lvl3pPr>
            <a:lvl4pPr>
              <a:defRPr b="1"/>
            </a:lvl4pPr>
            <a:lvl5pPr>
              <a:defRPr b="1"/>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Agenda-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17783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17783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Section Title #">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rgbClr val="8B8376"/>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rgbClr val="8B8376"/>
                </a:solidFill>
                <a:latin typeface="Century Gothic" pitchFamily="34" charset="0"/>
                <a:ea typeface="+mn-ea"/>
                <a:cs typeface="+mn-cs"/>
              </a:defRPr>
            </a:lvl3pPr>
            <a:lvl4pPr marL="1825625" indent="-228600" algn="l" defTabSz="914400" rtl="0" eaLnBrk="1" latinLnBrk="0" hangingPunct="1">
              <a:defRPr lang="en-US" sz="4000" kern="1200" smtClean="0">
                <a:solidFill>
                  <a:srgbClr val="8B8376"/>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8B8376"/>
                </a:solidFill>
              </a:defRPr>
            </a:lvl1pPr>
          </a:lstStyle>
          <a:p>
            <a:pPr lvl="0"/>
            <a:r>
              <a:rPr lang="en-US" dirty="0"/>
              <a: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11778364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Whi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rgbClr val="8B8376"/>
                </a:solidFill>
                <a:latin typeface="Century Gothic" pitchFamily="34" charset="0"/>
              </a:defRPr>
            </a:lvl2pPr>
            <a:lvl3pPr>
              <a:defRPr sz="2400">
                <a:solidFill>
                  <a:srgbClr val="8B8376"/>
                </a:solidFill>
                <a:latin typeface="Century Gothic" pitchFamily="34" charset="0"/>
              </a:defRPr>
            </a:lvl3pPr>
            <a:lvl4pPr>
              <a:defRPr sz="2000">
                <a:solidFill>
                  <a:srgbClr val="8B8376"/>
                </a:solidFill>
                <a:latin typeface="Century Gothic" pitchFamily="34" charset="0"/>
              </a:defRPr>
            </a:lvl4pPr>
            <a:lvl5pPr>
              <a:defRPr sz="2000">
                <a:solidFill>
                  <a:srgbClr val="8B8376"/>
                </a:solidFill>
                <a:latin typeface="Century Gothic"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range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Gray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pic>
        <p:nvPicPr>
          <p:cNvPr id="13" name="Picture 1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Intro_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a:t>Click icon to add picture</a:t>
            </a:r>
            <a:endParaRPr lang="en-US" dirty="0"/>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7" name="Text Placeholder 13"/>
          <p:cNvSpPr>
            <a:spLocks noGrp="1"/>
          </p:cNvSpPr>
          <p:nvPr>
            <p:ph type="body" sz="quarter" idx="17"/>
          </p:nvPr>
        </p:nvSpPr>
        <p:spPr>
          <a:xfrm>
            <a:off x="304800" y="457200"/>
            <a:ext cx="8229600" cy="762000"/>
          </a:xfrm>
        </p:spPr>
        <p:txBody>
          <a:bodyPr>
            <a:normAutofit/>
          </a:bodyPr>
          <a:lstStyle>
            <a:lvl1pPr>
              <a:defRPr sz="4400"/>
            </a:lvl1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Bullets Orange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dirty="0"/>
              <a:t>Click to edit Master title style</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107666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ullets 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57105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rgbClr val="8B8376"/>
                </a:solidFill>
                <a:latin typeface="Century Gothic" pitchFamily="34" charset="0"/>
              </a:defRPr>
            </a:lvl1pPr>
          </a:lstStyle>
          <a:p>
            <a:r>
              <a:rPr lang="en-US"/>
              <a:t>Click icon to add chart</a:t>
            </a:r>
          </a:p>
        </p:txBody>
      </p:sp>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8B8376"/>
                </a:solidFill>
                <a:latin typeface="Century Gothic"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Orange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Gray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pic>
        <p:nvPicPr>
          <p:cNvPr id="13" name="Picture 1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SmartArt Diagram">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rgbClr val="8B8376"/>
                </a:solidFill>
                <a:latin typeface="Century Gothic" pitchFamily="34" charset="0"/>
              </a:defRPr>
            </a:lvl1pPr>
          </a:lstStyle>
          <a:p>
            <a:r>
              <a:rPr lang="en-US"/>
              <a:t>Click icon to add SmartArt graphic</a:t>
            </a:r>
          </a:p>
        </p:txBody>
      </p:sp>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3/10/2017</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Grey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a:t>Click to edit Master title style</a:t>
            </a:r>
            <a:endParaRPr lang="en-US" dirty="0"/>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Factoid">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a:t>Click icon to add picture</a:t>
            </a:r>
            <a:endParaRPr lang="en-US" dirty="0"/>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rgbClr val="FF9B26"/>
                </a:solidFill>
              </a:defRPr>
            </a:lvl1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Whi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rgbClr val="8B8376"/>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range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Gray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pic>
        <p:nvPicPr>
          <p:cNvPr id="13" name="Picture 1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2 Pictures-Orange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5"/>
          </p:nvPr>
        </p:nvSpPr>
        <p:spPr>
          <a:xfrm>
            <a:off x="4648200" y="6096000"/>
            <a:ext cx="25146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2 Pictures Gray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5"/>
          </p:nvPr>
        </p:nvSpPr>
        <p:spPr>
          <a:xfrm>
            <a:off x="4648200" y="6096000"/>
            <a:ext cx="25146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6"/>
          </p:nvPr>
        </p:nvSpPr>
        <p:spPr>
          <a:xfrm>
            <a:off x="464820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7" name="Text Placeholder 6"/>
          <p:cNvSpPr>
            <a:spLocks noGrp="1"/>
          </p:cNvSpPr>
          <p:nvPr>
            <p:ph type="body" sz="quarter" idx="15"/>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dirty="0"/>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6"/>
          </p:nvPr>
        </p:nvSpPr>
        <p:spPr>
          <a:xfrm>
            <a:off x="464820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7" name="Text Placeholder 6"/>
          <p:cNvSpPr>
            <a:spLocks noGrp="1"/>
          </p:cNvSpPr>
          <p:nvPr>
            <p:ph type="body" sz="quarter" idx="15"/>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dirty="0"/>
              <a:t>Click icon to add picture</a:t>
            </a:r>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9" name="Text Placeholder 6"/>
          <p:cNvSpPr>
            <a:spLocks noGrp="1"/>
          </p:cNvSpPr>
          <p:nvPr>
            <p:ph type="body" sz="quarter" idx="18"/>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7"/>
          </p:nvPr>
        </p:nvSpPr>
        <p:spPr>
          <a:xfrm>
            <a:off x="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Title Only-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pic>
        <p:nvPicPr>
          <p:cNvPr id="11" name="Picture 10"/>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a:t>Click icon to add picture</a:t>
            </a:r>
            <a:endParaRPr lang="en-US" dirty="0"/>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9" name="Text Placeholder 6"/>
          <p:cNvSpPr>
            <a:spLocks noGrp="1"/>
          </p:cNvSpPr>
          <p:nvPr>
            <p:ph type="body" sz="quarter" idx="18"/>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7"/>
          </p:nvPr>
        </p:nvSpPr>
        <p:spPr>
          <a:xfrm>
            <a:off x="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a:t>Click to edit Master title style</a:t>
            </a:r>
            <a:endParaRPr lang="en-NZ"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5"/>
          <p:cNvSpPr>
            <a:spLocks noGrp="1"/>
          </p:cNvSpPr>
          <p:nvPr>
            <p:ph type="sldNum" sz="quarter" idx="12"/>
          </p:nvPr>
        </p:nvSpPr>
        <p:spPr>
          <a:xfrm>
            <a:off x="3625427" y="6314016"/>
            <a:ext cx="2133600" cy="365125"/>
          </a:xfrm>
        </p:spPr>
        <p:txBody>
          <a:bodyPr/>
          <a:lstStyle>
            <a:lvl1pPr algn="ctr">
              <a:defRPr sz="1000"/>
            </a:lvl1pPr>
          </a:lstStyle>
          <a:p>
            <a:fld id="{E1E088DD-F78F-4A2E-9CDD-6C21E32AB39B}" type="slidenum">
              <a:rPr lang="en-NZ" smtClean="0"/>
              <a:pPr/>
              <a:t>‹#›</a:t>
            </a:fld>
            <a:endParaRPr lang="en-NZ" dirty="0"/>
          </a:p>
        </p:txBody>
      </p:sp>
    </p:spTree>
    <p:extLst>
      <p:ext uri="{BB962C8B-B14F-4D97-AF65-F5344CB8AC3E}">
        <p14:creationId xmlns:p14="http://schemas.microsoft.com/office/powerpoint/2010/main" val="2312518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a:t>Click to edit Master title style</a:t>
            </a:r>
            <a:endParaRPr lang="en-NZ" dirty="0"/>
          </a:p>
        </p:txBody>
      </p:sp>
      <p:sp>
        <p:nvSpPr>
          <p:cNvPr id="5" name="Slide Number Placeholder 4"/>
          <p:cNvSpPr>
            <a:spLocks noGrp="1"/>
          </p:cNvSpPr>
          <p:nvPr>
            <p:ph type="sldNum" sz="quarter" idx="12"/>
          </p:nvPr>
        </p:nvSpPr>
        <p:spPr/>
        <p:txBody>
          <a:bodyPr/>
          <a:lstStyle>
            <a:lvl1pPr algn="ctr">
              <a:defRPr sz="1050"/>
            </a:lvl1pPr>
          </a:lstStyle>
          <a:p>
            <a:fld id="{E1E088DD-F78F-4A2E-9CDD-6C21E32AB39B}" type="slidenum">
              <a:rPr lang="en-NZ" smtClean="0"/>
              <a:pPr/>
              <a:t>‹#›</a:t>
            </a:fld>
            <a:endParaRPr lang="en-NZ" dirty="0"/>
          </a:p>
        </p:txBody>
      </p:sp>
    </p:spTree>
    <p:extLst>
      <p:ext uri="{BB962C8B-B14F-4D97-AF65-F5344CB8AC3E}">
        <p14:creationId xmlns:p14="http://schemas.microsoft.com/office/powerpoint/2010/main" val="186584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Intro-Red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chemeClr val="tx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7" name="Text Placeholder 13"/>
          <p:cNvSpPr>
            <a:spLocks noGrp="1"/>
          </p:cNvSpPr>
          <p:nvPr>
            <p:ph type="body" sz="quarter" idx="17"/>
          </p:nvPr>
        </p:nvSpPr>
        <p:spPr>
          <a:xfrm>
            <a:off x="304800" y="457200"/>
            <a:ext cx="8229600" cy="762000"/>
          </a:xfrm>
        </p:spPr>
        <p:txBody>
          <a:bodyPr>
            <a:normAutofit/>
          </a:bodyPr>
          <a:lstStyle>
            <a:lvl1pPr>
              <a:defRPr sz="4400">
                <a:solidFill>
                  <a:srgbClr val="D71923"/>
                </a:solidFill>
              </a:defRPr>
            </a:lvl1pPr>
          </a:lstStyle>
          <a:p>
            <a:pPr lvl="0"/>
            <a:r>
              <a:rPr lang="en-US" dirty="0"/>
              <a:t>Click to edit Master text styles</a:t>
            </a:r>
          </a:p>
        </p:txBody>
      </p:sp>
      <p:pic>
        <p:nvPicPr>
          <p:cNvPr id="11" name="Picture 10"/>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32360166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Title Only-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D71923"/>
                </a:solidFill>
                <a:latin typeface="Century Gothic" pitchFamily="34" charset="0"/>
              </a:defRPr>
            </a:lvl1pPr>
          </a:lstStyle>
          <a:p>
            <a:r>
              <a:rPr lang="en-US" dirty="0"/>
              <a:t>Click to edit Master title style</a:t>
            </a:r>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tx1"/>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chemeClr val="tx1"/>
                </a:solidFill>
              </a:defRPr>
            </a:lvl1pPr>
          </a:lstStyle>
          <a:p>
            <a:pPr lvl="0"/>
            <a:r>
              <a:rPr lang="en-US" dirty="0"/>
              <a:t>Click to edit text </a:t>
            </a:r>
          </a:p>
        </p:txBody>
      </p:sp>
      <p:pic>
        <p:nvPicPr>
          <p:cNvPr id="11" name="Picture 10"/>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89196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dient Title Only-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pic>
        <p:nvPicPr>
          <p:cNvPr id="11" name="Picture 10"/>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4157938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 Title Only-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pic>
        <p:nvPicPr>
          <p:cNvPr id="11" name="Picture 10"/>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755858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Title Only-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pic>
        <p:nvPicPr>
          <p:cNvPr id="11" name="Picture 10"/>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4003620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333842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Gradi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21248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itle Only-White Type">
    <p:bg>
      <p:bgPr>
        <a:solidFill>
          <a:srgbClr val="8B83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Red Blank">
    <p:bg>
      <p:bgPr>
        <a:solidFill>
          <a:srgbClr val="D7192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998394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ck Blank">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561595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White Title Slide-Red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D71923"/>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solidFill>
                  <a:srgbClr val="D71923"/>
                </a:solidFill>
                <a:latin typeface="Century Gothic" pitchFamily="34" charset="0"/>
              </a:defRPr>
            </a:lvl1pPr>
          </a:lstStyle>
          <a:p>
            <a:fld id="{5620D1E8-036D-45B0-B442-4169D32A137A}" type="datetimeFigureOut">
              <a:rPr lang="en-US" smtClean="0"/>
              <a:pPr/>
              <a:t>3/10/2017</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solidFill>
                  <a:srgbClr val="D71923"/>
                </a:solidFill>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9" name="Picture 8"/>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2611748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Gradient Title Slide-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146094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Red Title Slide-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426534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Black Title Slide-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530105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Agenda-Red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D71923"/>
                </a:solidFill>
                <a:effectLst/>
                <a:uLnTx/>
                <a:uFillTx/>
                <a:latin typeface="Century Gothic" pitchFamily="34" charset="0"/>
                <a:ea typeface="+mn-ea"/>
                <a:cs typeface="+mn-cs"/>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pic>
        <p:nvPicPr>
          <p:cNvPr id="8" name="Picture 7"/>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3310033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ent Agenda-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985553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Agenda-White Type">
    <p:bg>
      <p:bgPr>
        <a:solidFill>
          <a:srgbClr val="D71923"/>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749219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Agenda-White Type">
    <p:bg>
      <p:bgPr>
        <a:solidFill>
          <a:schemeClr val="tx1"/>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408459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ection Title #-White Type">
    <p:bg>
      <p:bgPr>
        <a:solidFill>
          <a:srgbClr val="D71923"/>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495029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Section Title #-White Type">
    <p:bg>
      <p:bgPr>
        <a:solidFill>
          <a:schemeClr val="tx1"/>
        </a:solid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772234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Section Title #-Red Type">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chemeClr val="tx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tx1"/>
                </a:solidFill>
                <a:latin typeface="Century Gothic" pitchFamily="34" charset="0"/>
                <a:ea typeface="+mn-ea"/>
                <a:cs typeface="+mn-cs"/>
              </a:defRPr>
            </a:lvl2pPr>
            <a:lvl3pPr marL="911225" indent="-228600" algn="l" defTabSz="914400" rtl="0" eaLnBrk="1" latinLnBrk="0" hangingPunct="1">
              <a:defRPr lang="en-US" sz="4000" kern="1200" smtClean="0">
                <a:solidFill>
                  <a:schemeClr val="tx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tx1"/>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D71923"/>
                </a:solidFill>
              </a:defRPr>
            </a:lvl1pPr>
          </a:lstStyle>
          <a:p>
            <a:pPr lvl="0"/>
            <a:r>
              <a:rPr lang="en-US" dirty="0"/>
              <a:t>#</a:t>
            </a:r>
          </a:p>
        </p:txBody>
      </p:sp>
      <p:pic>
        <p:nvPicPr>
          <p:cNvPr id="10" name="Picture 9"/>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138088017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White Content with Caption-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D71923"/>
                </a:solidFill>
                <a:latin typeface="Century Gothic" pitchFamily="34" charset="0"/>
              </a:defRPr>
            </a:lvl1pPr>
            <a:lvl2pPr>
              <a:defRPr sz="2800">
                <a:solidFill>
                  <a:schemeClr val="tx1"/>
                </a:solidFill>
                <a:latin typeface="Century Gothic" pitchFamily="34" charset="0"/>
              </a:defRPr>
            </a:lvl2pPr>
            <a:lvl3pPr>
              <a:defRPr sz="24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3" name="Picture 12"/>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457364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Red Content with Caption-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88150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Black Content with Caption-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pic>
        <p:nvPicPr>
          <p:cNvPr id="13" name="Picture 12"/>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3945757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Bullets-Red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chemeClr val="tx1"/>
                </a:solidFill>
              </a:defRPr>
            </a:lvl1pPr>
            <a:lvl2pPr>
              <a:buFont typeface="Arial" pitchFamily="34" charset="0"/>
              <a:buChar char="•"/>
              <a:defRPr b="1">
                <a:solidFill>
                  <a:schemeClr val="tx1"/>
                </a:solidFill>
              </a:defRPr>
            </a:lvl2pPr>
            <a:lvl3pPr>
              <a:buFont typeface="Arial" pitchFamily="34" charset="0"/>
              <a:buChar char="•"/>
              <a:defRPr b="1">
                <a:solidFill>
                  <a:schemeClr val="tx1"/>
                </a:solidFill>
              </a:defRPr>
            </a:lvl3pPr>
            <a:lvl4pPr>
              <a:buFont typeface="Arial" pitchFamily="34" charset="0"/>
              <a:buChar char="•"/>
              <a:defRPr b="1">
                <a:solidFill>
                  <a:schemeClr val="tx1"/>
                </a:solidFill>
              </a:defRPr>
            </a:lvl4pPr>
            <a:lvl5pPr>
              <a:buFont typeface="Arial" pitchFamily="34" charset="0"/>
              <a:buChar char="•"/>
              <a:defRPr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2200602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ullets-White Type">
    <p:bg>
      <p:bgPr>
        <a:solidFill>
          <a:srgbClr val="D71923"/>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45343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Bullets-White Type">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4183838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Chart-Red Type">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tx1"/>
                </a:solidFill>
                <a:latin typeface="Century Gothic" pitchFamily="34" charset="0"/>
              </a:defRPr>
            </a:lvl1pPr>
          </a:lstStyle>
          <a:p>
            <a:r>
              <a:rPr lang="en-US" dirty="0"/>
              <a:t>Click icon to add chart</a:t>
            </a:r>
          </a:p>
        </p:txBody>
      </p:sp>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9" name="Picture 8"/>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375383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range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Chart">
    <p:bg>
      <p:bgPr>
        <a:solidFill>
          <a:schemeClr val="tx1"/>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graphicFrame>
        <p:nvGraphicFramePr>
          <p:cNvPr id="3" name="Chart 2"/>
          <p:cNvGraphicFramePr/>
          <p:nvPr userDrawn="1">
            <p:extLst>
              <p:ext uri="{D42A27DB-BD31-4B8C-83A1-F6EECF244321}">
                <p14:modId xmlns:p14="http://schemas.microsoft.com/office/powerpoint/2010/main" val="387740247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650085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 Chart">
    <p:bg>
      <p:bgPr>
        <a:solidFill>
          <a:srgbClr val="D71923"/>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512731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White Two Content-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3" name="Picture 12"/>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813893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Red Two Cont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92195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Black Two Cont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pic>
        <p:nvPicPr>
          <p:cNvPr id="13" name="Picture 12"/>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33974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 SmartArt Diagram-Red Type">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chemeClr val="tx1"/>
                </a:solidFill>
                <a:latin typeface="Century Gothic" pitchFamily="34" charset="0"/>
              </a:defRPr>
            </a:lvl1pPr>
          </a:lstStyle>
          <a:p>
            <a:r>
              <a:rPr lang="en-US" dirty="0"/>
              <a:t>Click icon to add SmartArt graphic</a:t>
            </a:r>
          </a:p>
        </p:txBody>
      </p:sp>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9" name="Picture 8"/>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1201504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SmartArt Diagram-White Type">
    <p:bg>
      <p:bgPr>
        <a:solidFill>
          <a:schemeClr val="tx1"/>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3/10/2017</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360276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d SmartArt Diagram-White Type">
    <p:bg>
      <p:bgPr>
        <a:solidFill>
          <a:srgbClr val="D71923"/>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sp>
        <p:nvSpPr>
          <p:cNvPr id="5"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3/10/2017</a:t>
            </a:fld>
            <a:endParaRPr lang="en-US" dirty="0"/>
          </a:p>
        </p:txBody>
      </p:sp>
      <p:sp>
        <p:nvSpPr>
          <p:cNvPr id="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2112270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Factoid-Black Type">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dirty="0"/>
              <a:t>Click icon to add picture</a:t>
            </a:r>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3/10/2017</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chemeClr val="tx1"/>
                </a:solidFill>
              </a:defRPr>
            </a:lvl1pPr>
          </a:lstStyle>
          <a:p>
            <a:pPr lvl="0"/>
            <a:r>
              <a:rPr lang="en-US" dirty="0"/>
              <a:t>Click to edit Master text styles</a:t>
            </a:r>
          </a:p>
        </p:txBody>
      </p:sp>
      <p:pic>
        <p:nvPicPr>
          <p:cNvPr id="11" name="Picture 10"/>
          <p:cNvPicPr>
            <a:picLocks noChangeAspect="1"/>
          </p:cNvPicPr>
          <p:nvPr userDrawn="1"/>
        </p:nvPicPr>
        <p:blipFill>
          <a:blip r:embed="rId3"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295016940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White Picture with Caption-Black Typ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tx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tx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3/10/2017</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a:p>
        </p:txBody>
      </p:sp>
      <p:pic>
        <p:nvPicPr>
          <p:cNvPr id="13" name="Picture 12"/>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378232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Gray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Red Picture with Caption">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1378617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lack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3/10/2017</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pic>
        <p:nvPicPr>
          <p:cNvPr id="14" name="Picture 13"/>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p:spPr>
      </p:pic>
    </p:spTree>
    <p:extLst>
      <p:ext uri="{BB962C8B-B14F-4D97-AF65-F5344CB8AC3E}">
        <p14:creationId xmlns:p14="http://schemas.microsoft.com/office/powerpoint/2010/main" val="3018698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extLst>
      <p:ext uri="{BB962C8B-B14F-4D97-AF65-F5344CB8AC3E}">
        <p14:creationId xmlns:p14="http://schemas.microsoft.com/office/powerpoint/2010/main" val="6947562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9908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White Title Slide-Grey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3/10/2017</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419491"/>
            <a:ext cx="2288873" cy="2861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3/10/2017</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2" name="Picture 1"/>
          <p:cNvPicPr>
            <a:picLocks noChangeAspect="1"/>
          </p:cNvPicPr>
          <p:nvPr userDrawn="1"/>
        </p:nvPicPr>
        <p:blipFill>
          <a:blip r:embed="rId44"/>
          <a:stretch>
            <a:fillRect/>
          </a:stretch>
        </p:blipFill>
        <p:spPr>
          <a:xfrm>
            <a:off x="6705600" y="6369321"/>
            <a:ext cx="2286198" cy="2865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96" r:id="rId2"/>
    <p:sldLayoutId id="2147483654" r:id="rId3"/>
    <p:sldLayoutId id="2147483690" r:id="rId4"/>
    <p:sldLayoutId id="2147483702" r:id="rId5"/>
    <p:sldLayoutId id="2147483655" r:id="rId6"/>
    <p:sldLayoutId id="2147483689" r:id="rId7"/>
    <p:sldLayoutId id="2147483701" r:id="rId8"/>
    <p:sldLayoutId id="2147483649" r:id="rId9"/>
    <p:sldLayoutId id="2147483695" r:id="rId10"/>
    <p:sldLayoutId id="2147483703" r:id="rId11"/>
    <p:sldLayoutId id="2147483678" r:id="rId12"/>
    <p:sldLayoutId id="2147483664" r:id="rId13"/>
    <p:sldLayoutId id="2147483665" r:id="rId14"/>
    <p:sldLayoutId id="2147483676" r:id="rId15"/>
    <p:sldLayoutId id="2147483669" r:id="rId16"/>
    <p:sldLayoutId id="2147483656" r:id="rId17"/>
    <p:sldLayoutId id="2147483688" r:id="rId18"/>
    <p:sldLayoutId id="2147483708" r:id="rId19"/>
    <p:sldLayoutId id="2147483717" r:id="rId20"/>
    <p:sldLayoutId id="2147483718" r:id="rId21"/>
    <p:sldLayoutId id="2147483666" r:id="rId22"/>
    <p:sldLayoutId id="2147483682" r:id="rId23"/>
    <p:sldLayoutId id="2147483709" r:id="rId24"/>
    <p:sldLayoutId id="2147483652" r:id="rId25"/>
    <p:sldLayoutId id="2147483692" r:id="rId26"/>
    <p:sldLayoutId id="2147483711" r:id="rId27"/>
    <p:sldLayoutId id="2147483668" r:id="rId28"/>
    <p:sldLayoutId id="2147483683" r:id="rId29"/>
    <p:sldLayoutId id="2147483713" r:id="rId30"/>
    <p:sldLayoutId id="2147483671" r:id="rId31"/>
    <p:sldLayoutId id="2147483657" r:id="rId32"/>
    <p:sldLayoutId id="2147483687" r:id="rId33"/>
    <p:sldLayoutId id="2147483714" r:id="rId34"/>
    <p:sldLayoutId id="2147483672" r:id="rId35"/>
    <p:sldLayoutId id="2147483697" r:id="rId36"/>
    <p:sldLayoutId id="2147483673" r:id="rId37"/>
    <p:sldLayoutId id="2147483698" r:id="rId38"/>
    <p:sldLayoutId id="2147483674" r:id="rId39"/>
    <p:sldLayoutId id="2147483699" r:id="rId40"/>
    <p:sldLayoutId id="2147483790" r:id="rId41"/>
    <p:sldLayoutId id="2147483791" r:id="rId4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3/10/2017</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1945533209"/>
      </p:ext>
    </p:extLst>
  </p:cSld>
  <p:clrMap bg1="lt1" tx1="dk1" bg2="lt2" tx2="dk2" accent1="accent1" accent2="accent2" accent3="accent3" accent4="accent4" accent5="accent5" accent6="accent6" hlink="hlink" folHlink="folHlink"/>
  <p:sldLayoutIdLst>
    <p:sldLayoutId id="2147483783" r:id="rId1"/>
    <p:sldLayoutId id="2147483782" r:id="rId2"/>
    <p:sldLayoutId id="2147483732" r:id="rId3"/>
    <p:sldLayoutId id="2147483786" r:id="rId4"/>
    <p:sldLayoutId id="2147483733" r:id="rId5"/>
    <p:sldLayoutId id="2147483735" r:id="rId6"/>
    <p:sldLayoutId id="2147483787" r:id="rId7"/>
    <p:sldLayoutId id="2147483737" r:id="rId8"/>
    <p:sldLayoutId id="2147483736" r:id="rId9"/>
    <p:sldLayoutId id="2147483781" r:id="rId10"/>
    <p:sldLayoutId id="2147483788" r:id="rId11"/>
    <p:sldLayoutId id="2147483739" r:id="rId12"/>
    <p:sldLayoutId id="2147483740" r:id="rId13"/>
    <p:sldLayoutId id="2147483780" r:id="rId14"/>
    <p:sldLayoutId id="2147483789" r:id="rId15"/>
    <p:sldLayoutId id="2147483744" r:id="rId16"/>
    <p:sldLayoutId id="2147483784" r:id="rId17"/>
    <p:sldLayoutId id="2147483745" r:id="rId18"/>
    <p:sldLayoutId id="2147483746" r:id="rId19"/>
    <p:sldLayoutId id="2147483779" r:id="rId20"/>
    <p:sldLayoutId id="2147483778" r:id="rId21"/>
    <p:sldLayoutId id="2147483749" r:id="rId22"/>
    <p:sldLayoutId id="2147483750" r:id="rId23"/>
    <p:sldLayoutId id="2147483777" r:id="rId24"/>
    <p:sldLayoutId id="2147483752" r:id="rId25"/>
    <p:sldLayoutId id="2147483785" r:id="rId26"/>
    <p:sldLayoutId id="2147483776" r:id="rId27"/>
    <p:sldLayoutId id="2147483754" r:id="rId28"/>
    <p:sldLayoutId id="2147483755" r:id="rId29"/>
    <p:sldLayoutId id="2147483775" r:id="rId30"/>
    <p:sldLayoutId id="2147483757" r:id="rId31"/>
    <p:sldLayoutId id="2147483758" r:id="rId32"/>
    <p:sldLayoutId id="2147483774" r:id="rId33"/>
    <p:sldLayoutId id="2147483760" r:id="rId34"/>
    <p:sldLayoutId id="2147483761" r:id="rId35"/>
    <p:sldLayoutId id="2147483762" r:id="rId36"/>
    <p:sldLayoutId id="2147483763" r:id="rId37"/>
    <p:sldLayoutId id="2147483764" r:id="rId38"/>
    <p:sldLayoutId id="2147483765" r:id="rId39"/>
    <p:sldLayoutId id="2147483772" r:id="rId40"/>
    <p:sldLayoutId id="2147483773" r:id="rId4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rot="20407260">
            <a:off x="5956494" y="4336592"/>
            <a:ext cx="1004659" cy="1220861"/>
          </a:xfrm>
          <a:prstGeom prst="rect">
            <a:avLst/>
          </a:prstGeom>
        </p:spPr>
      </p:pic>
      <p:sp>
        <p:nvSpPr>
          <p:cNvPr id="10" name="Text Placeholder 9"/>
          <p:cNvSpPr>
            <a:spLocks noGrp="1"/>
          </p:cNvSpPr>
          <p:nvPr>
            <p:ph type="body" sz="quarter" idx="15"/>
          </p:nvPr>
        </p:nvSpPr>
        <p:spPr/>
        <p:txBody>
          <a:bodyPr/>
          <a:lstStyle/>
          <a:p>
            <a:r>
              <a:rPr lang="en-US" dirty="0"/>
              <a:t>October 2016</a:t>
            </a:r>
          </a:p>
        </p:txBody>
      </p:sp>
      <p:pic>
        <p:nvPicPr>
          <p:cNvPr id="21" name="Picture 20"/>
          <p:cNvPicPr>
            <a:picLocks noChangeAspect="1"/>
          </p:cNvPicPr>
          <p:nvPr/>
        </p:nvPicPr>
        <p:blipFill rotWithShape="1">
          <a:blip r:embed="rId3"/>
          <a:srcRect l="1236" t="923" r="884"/>
          <a:stretch/>
        </p:blipFill>
        <p:spPr>
          <a:xfrm rot="1307843">
            <a:off x="6454880" y="4282407"/>
            <a:ext cx="1062410" cy="1316691"/>
          </a:xfrm>
          <a:prstGeom prst="rect">
            <a:avLst/>
          </a:prstGeom>
        </p:spPr>
      </p:pic>
      <p:sp>
        <p:nvSpPr>
          <p:cNvPr id="11" name="Text Placeholder 10"/>
          <p:cNvSpPr>
            <a:spLocks noGrp="1"/>
          </p:cNvSpPr>
          <p:nvPr>
            <p:ph type="body" sz="quarter" idx="17"/>
          </p:nvPr>
        </p:nvSpPr>
        <p:spPr>
          <a:xfrm>
            <a:off x="304800" y="2366896"/>
            <a:ext cx="9033445" cy="1095241"/>
          </a:xfrm>
        </p:spPr>
        <p:txBody>
          <a:bodyPr>
            <a:normAutofit/>
          </a:bodyPr>
          <a:lstStyle/>
          <a:p>
            <a:r>
              <a:rPr lang="en-US" sz="2400" b="1" dirty="0">
                <a:solidFill>
                  <a:srgbClr val="817D76"/>
                </a:solidFill>
              </a:rPr>
              <a:t>So Much Happening With Legislation </a:t>
            </a:r>
            <a:r>
              <a:rPr lang="en-NZ" sz="2400" b="1" dirty="0">
                <a:solidFill>
                  <a:srgbClr val="817D76"/>
                </a:solidFill>
              </a:rPr>
              <a:t>and Reforms in our Water Sector: Will it Achieve Excellence?</a:t>
            </a:r>
            <a:endParaRPr lang="en-US" sz="2400" b="1" dirty="0">
              <a:solidFill>
                <a:srgbClr val="817D76"/>
              </a:solidFill>
            </a:endParaRPr>
          </a:p>
        </p:txBody>
      </p:sp>
      <p:sp>
        <p:nvSpPr>
          <p:cNvPr id="8" name="TextBox 7"/>
          <p:cNvSpPr txBox="1"/>
          <p:nvPr/>
        </p:nvSpPr>
        <p:spPr>
          <a:xfrm>
            <a:off x="110555" y="5910869"/>
            <a:ext cx="3962400" cy="861774"/>
          </a:xfrm>
          <a:prstGeom prst="rect">
            <a:avLst/>
          </a:prstGeom>
          <a:noFill/>
        </p:spPr>
        <p:txBody>
          <a:bodyPr wrap="square" rtlCol="0">
            <a:spAutoFit/>
          </a:bodyPr>
          <a:lstStyle/>
          <a:p>
            <a:r>
              <a:rPr lang="en-NZ" b="1" dirty="0">
                <a:solidFill>
                  <a:srgbClr val="817D76"/>
                </a:solidFill>
              </a:rPr>
              <a:t>Jim Bradley </a:t>
            </a:r>
          </a:p>
          <a:p>
            <a:r>
              <a:rPr lang="en-NZ" sz="1400" b="1" dirty="0">
                <a:solidFill>
                  <a:srgbClr val="817D76"/>
                </a:solidFill>
              </a:rPr>
              <a:t>Senior Consultant MWH NZ Ltd</a:t>
            </a:r>
          </a:p>
          <a:p>
            <a:r>
              <a:rPr lang="en-NZ" sz="1400" b="1" dirty="0">
                <a:solidFill>
                  <a:srgbClr val="817D76"/>
                </a:solidFill>
              </a:rPr>
              <a:t>jim.w.bradley@mwhglobal.com</a:t>
            </a:r>
            <a:r>
              <a:rPr lang="en-NZ" b="1" dirty="0">
                <a:solidFill>
                  <a:srgbClr val="817D76"/>
                </a:solidFill>
              </a:rPr>
              <a:t> </a:t>
            </a:r>
          </a:p>
        </p:txBody>
      </p:sp>
      <p:sp>
        <p:nvSpPr>
          <p:cNvPr id="3" name="Rectangle 2"/>
          <p:cNvSpPr/>
          <p:nvPr/>
        </p:nvSpPr>
        <p:spPr>
          <a:xfrm>
            <a:off x="397346" y="386357"/>
            <a:ext cx="8534400" cy="954107"/>
          </a:xfrm>
          <a:prstGeom prst="rect">
            <a:avLst/>
          </a:prstGeom>
        </p:spPr>
        <p:txBody>
          <a:bodyPr wrap="square">
            <a:spAutoFit/>
          </a:bodyPr>
          <a:lstStyle/>
          <a:p>
            <a:r>
              <a:rPr lang="en-US" sz="2800" b="1" dirty="0">
                <a:solidFill>
                  <a:srgbClr val="817D76"/>
                </a:solidFill>
                <a:latin typeface="Century Gothic" pitchFamily="34" charset="0"/>
              </a:rPr>
              <a:t>IPWEA NZ Land Development Forum </a:t>
            </a:r>
          </a:p>
          <a:p>
            <a:r>
              <a:rPr lang="en-NZ" sz="2800" b="1" dirty="0">
                <a:solidFill>
                  <a:srgbClr val="817D76"/>
                </a:solidFill>
                <a:latin typeface="Century Gothic" pitchFamily="34" charset="0"/>
              </a:rPr>
              <a:t>March 16‐17 2017</a:t>
            </a:r>
          </a:p>
        </p:txBody>
      </p:sp>
      <p:sp>
        <p:nvSpPr>
          <p:cNvPr id="4" name="Rectangle 3"/>
          <p:cNvSpPr/>
          <p:nvPr/>
        </p:nvSpPr>
        <p:spPr>
          <a:xfrm>
            <a:off x="304800" y="1611672"/>
            <a:ext cx="4841390" cy="523220"/>
          </a:xfrm>
          <a:prstGeom prst="rect">
            <a:avLst/>
          </a:prstGeom>
        </p:spPr>
        <p:txBody>
          <a:bodyPr wrap="none">
            <a:spAutoFit/>
          </a:bodyPr>
          <a:lstStyle/>
          <a:p>
            <a:r>
              <a:rPr lang="en-NZ" sz="2800" b="1" dirty="0">
                <a:solidFill>
                  <a:srgbClr val="FF9B26"/>
                </a:solidFill>
                <a:latin typeface="Century Gothic" pitchFamily="34" charset="0"/>
              </a:rPr>
              <a:t>3 Waters ‐ Modern Thinking</a:t>
            </a:r>
          </a:p>
        </p:txBody>
      </p:sp>
      <p:pic>
        <p:nvPicPr>
          <p:cNvPr id="6" name="Picture 5"/>
          <p:cNvPicPr>
            <a:picLocks noChangeAspect="1"/>
          </p:cNvPicPr>
          <p:nvPr/>
        </p:nvPicPr>
        <p:blipFill>
          <a:blip r:embed="rId4"/>
          <a:stretch>
            <a:fillRect/>
          </a:stretch>
        </p:blipFill>
        <p:spPr>
          <a:xfrm>
            <a:off x="7556859" y="80263"/>
            <a:ext cx="1455793" cy="520182"/>
          </a:xfrm>
          <a:prstGeom prst="rect">
            <a:avLst/>
          </a:prstGeom>
        </p:spPr>
      </p:pic>
      <p:pic>
        <p:nvPicPr>
          <p:cNvPr id="15" name="Picture 14"/>
          <p:cNvPicPr>
            <a:picLocks noChangeAspect="1"/>
          </p:cNvPicPr>
          <p:nvPr/>
        </p:nvPicPr>
        <p:blipFill>
          <a:blip r:embed="rId5"/>
          <a:stretch>
            <a:fillRect/>
          </a:stretch>
        </p:blipFill>
        <p:spPr>
          <a:xfrm rot="19350713">
            <a:off x="948945" y="3947521"/>
            <a:ext cx="1147012" cy="1620006"/>
          </a:xfrm>
          <a:prstGeom prst="rect">
            <a:avLst/>
          </a:prstGeom>
        </p:spPr>
      </p:pic>
      <p:pic>
        <p:nvPicPr>
          <p:cNvPr id="16" name="Picture 15"/>
          <p:cNvPicPr>
            <a:picLocks noChangeAspect="1"/>
          </p:cNvPicPr>
          <p:nvPr/>
        </p:nvPicPr>
        <p:blipFill rotWithShape="1">
          <a:blip r:embed="rId6"/>
          <a:srcRect l="3489" r="3665" b="3178"/>
          <a:stretch/>
        </p:blipFill>
        <p:spPr>
          <a:xfrm rot="1673086">
            <a:off x="1782311" y="4154744"/>
            <a:ext cx="1088939" cy="1602111"/>
          </a:xfrm>
          <a:prstGeom prst="rect">
            <a:avLst/>
          </a:prstGeom>
        </p:spPr>
      </p:pic>
    </p:spTree>
    <p:extLst>
      <p:ext uri="{BB962C8B-B14F-4D97-AF65-F5344CB8AC3E}">
        <p14:creationId xmlns:p14="http://schemas.microsoft.com/office/powerpoint/2010/main" val="370998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333"/>
          <a:stretch/>
        </p:blipFill>
        <p:spPr>
          <a:xfrm>
            <a:off x="304800" y="914400"/>
            <a:ext cx="7077075" cy="2209800"/>
          </a:xfrm>
          <a:prstGeom prst="rect">
            <a:avLst/>
          </a:prstGeom>
        </p:spPr>
      </p:pic>
      <p:sp>
        <p:nvSpPr>
          <p:cNvPr id="4" name="Title 1"/>
          <p:cNvSpPr txBox="1">
            <a:spLocks/>
          </p:cNvSpPr>
          <p:nvPr/>
        </p:nvSpPr>
        <p:spPr>
          <a:xfrm>
            <a:off x="156384" y="152697"/>
            <a:ext cx="8877797" cy="5141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3600" b="1">
                <a:solidFill>
                  <a:srgbClr val="8B8376"/>
                </a:solidFill>
                <a:latin typeface="Century Gothic" pitchFamily="34" charset="0"/>
                <a:ea typeface="+mn-ea"/>
                <a:cs typeface="+mn-cs"/>
              </a:rPr>
              <a:t>New Zealand Productivity Commission</a:t>
            </a:r>
            <a:endParaRPr lang="en-NZ" sz="3600" b="1" dirty="0">
              <a:solidFill>
                <a:srgbClr val="8B8376"/>
              </a:solidFill>
              <a:latin typeface="Century Gothic" pitchFamily="34" charset="0"/>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45833" b="75121"/>
          <a:stretch/>
        </p:blipFill>
        <p:spPr>
          <a:xfrm>
            <a:off x="442382" y="3733800"/>
            <a:ext cx="8305800" cy="2277917"/>
          </a:xfrm>
          <a:prstGeom prst="rect">
            <a:avLst/>
          </a:prstGeom>
        </p:spPr>
      </p:pic>
    </p:spTree>
    <p:extLst>
      <p:ext uri="{BB962C8B-B14F-4D97-AF65-F5344CB8AC3E}">
        <p14:creationId xmlns:p14="http://schemas.microsoft.com/office/powerpoint/2010/main" val="426181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432" t="5717" r="4344" b="2400"/>
          <a:stretch/>
        </p:blipFill>
        <p:spPr>
          <a:xfrm>
            <a:off x="6612466" y="2133600"/>
            <a:ext cx="2352775" cy="3429000"/>
          </a:xfrm>
          <a:prstGeom prst="rect">
            <a:avLst/>
          </a:prstGeom>
          <a:ln>
            <a:solidFill>
              <a:srgbClr val="0083A9"/>
            </a:solidFill>
          </a:ln>
        </p:spPr>
      </p:pic>
      <p:sp>
        <p:nvSpPr>
          <p:cNvPr id="2" name="Title 1"/>
          <p:cNvSpPr>
            <a:spLocks noGrp="1"/>
          </p:cNvSpPr>
          <p:nvPr>
            <p:ph type="title"/>
          </p:nvPr>
        </p:nvSpPr>
        <p:spPr>
          <a:xfrm>
            <a:off x="152400" y="45675"/>
            <a:ext cx="8763000" cy="1816629"/>
          </a:xfrm>
        </p:spPr>
        <p:txBody>
          <a:bodyPr>
            <a:noAutofit/>
          </a:bodyPr>
          <a:lstStyle/>
          <a:p>
            <a:r>
              <a:rPr lang="en-NZ" sz="3200" b="1" dirty="0" err="1">
                <a:solidFill>
                  <a:srgbClr val="817D76"/>
                </a:solidFill>
              </a:rPr>
              <a:t>Previoiusly</a:t>
            </a:r>
            <a:r>
              <a:rPr lang="en-NZ" sz="3200" b="1" dirty="0">
                <a:solidFill>
                  <a:srgbClr val="817D76"/>
                </a:solidFill>
              </a:rPr>
              <a:t> Proposed National Policy Statement on Urban Development Capacity Consultation Document </a:t>
            </a:r>
          </a:p>
        </p:txBody>
      </p:sp>
      <p:sp>
        <p:nvSpPr>
          <p:cNvPr id="3" name="Content Placeholder 2"/>
          <p:cNvSpPr>
            <a:spLocks noGrp="1"/>
          </p:cNvSpPr>
          <p:nvPr>
            <p:ph idx="1"/>
          </p:nvPr>
        </p:nvSpPr>
        <p:spPr>
          <a:xfrm>
            <a:off x="304800" y="1776216"/>
            <a:ext cx="6163733" cy="4919496"/>
          </a:xfrm>
        </p:spPr>
        <p:txBody>
          <a:bodyPr>
            <a:noAutofit/>
          </a:bodyPr>
          <a:lstStyle/>
          <a:p>
            <a:pPr fontAlgn="base">
              <a:spcBef>
                <a:spcPts val="600"/>
              </a:spcBef>
              <a:spcAft>
                <a:spcPts val="600"/>
              </a:spcAft>
            </a:pPr>
            <a:r>
              <a:rPr lang="en-NZ" sz="1800" b="1" dirty="0"/>
              <a:t>Intended purpose:</a:t>
            </a:r>
          </a:p>
          <a:p>
            <a:pPr marL="355600" lvl="1" indent="-261938" fontAlgn="base">
              <a:spcBef>
                <a:spcPts val="300"/>
              </a:spcBef>
              <a:spcAft>
                <a:spcPts val="300"/>
              </a:spcAft>
              <a:buClr>
                <a:srgbClr val="FF9B26"/>
              </a:buClr>
            </a:pPr>
            <a:r>
              <a:rPr lang="en-NZ" sz="1800" dirty="0"/>
              <a:t>Direction to decision-makers on urban planning particularly housing</a:t>
            </a:r>
          </a:p>
          <a:p>
            <a:pPr marL="355600" lvl="1" indent="-261938" fontAlgn="base">
              <a:spcBef>
                <a:spcPts val="300"/>
              </a:spcBef>
              <a:spcAft>
                <a:spcPts val="300"/>
              </a:spcAft>
              <a:buClr>
                <a:srgbClr val="FF9B26"/>
              </a:buClr>
            </a:pPr>
            <a:r>
              <a:rPr lang="en-NZ" sz="1800" dirty="0"/>
              <a:t>Help reduce regulations </a:t>
            </a:r>
          </a:p>
          <a:p>
            <a:pPr marL="355600" lvl="1" indent="-261938" fontAlgn="base">
              <a:spcBef>
                <a:spcPts val="300"/>
              </a:spcBef>
              <a:spcAft>
                <a:spcPts val="300"/>
              </a:spcAft>
              <a:buClr>
                <a:srgbClr val="FF9B26"/>
              </a:buClr>
            </a:pPr>
            <a:r>
              <a:rPr lang="en-NZ" sz="1800" dirty="0"/>
              <a:t>Reduce costs relative to income</a:t>
            </a:r>
          </a:p>
          <a:p>
            <a:pPr marL="355600" lvl="1" indent="-261938" fontAlgn="base">
              <a:spcBef>
                <a:spcPts val="300"/>
              </a:spcBef>
              <a:spcAft>
                <a:spcPts val="300"/>
              </a:spcAft>
              <a:buClr>
                <a:srgbClr val="FF9B26"/>
              </a:buClr>
            </a:pPr>
            <a:r>
              <a:rPr lang="en-NZ" sz="1800" dirty="0"/>
              <a:t>Planning to better understand the property market </a:t>
            </a:r>
          </a:p>
          <a:p>
            <a:pPr marL="355600" lvl="1" indent="-261938" fontAlgn="base">
              <a:spcBef>
                <a:spcPts val="300"/>
              </a:spcBef>
              <a:spcAft>
                <a:spcPts val="300"/>
              </a:spcAft>
              <a:buClr>
                <a:srgbClr val="FF9B26"/>
              </a:buClr>
            </a:pPr>
            <a:r>
              <a:rPr lang="en-NZ" sz="1800" dirty="0"/>
              <a:t>Provide for the community’s needs</a:t>
            </a:r>
          </a:p>
          <a:p>
            <a:pPr marL="355600" lvl="1" indent="-261938" fontAlgn="base">
              <a:spcBef>
                <a:spcPts val="300"/>
              </a:spcBef>
              <a:spcAft>
                <a:spcPts val="300"/>
              </a:spcAft>
              <a:buClr>
                <a:srgbClr val="FF9B26"/>
              </a:buClr>
            </a:pPr>
            <a:r>
              <a:rPr lang="en-NZ" sz="1800" dirty="0"/>
              <a:t>Ensure development capacity is adequately serviced with infrastructure</a:t>
            </a:r>
          </a:p>
          <a:p>
            <a:pPr marL="355600" lvl="1" indent="-261938" fontAlgn="base">
              <a:spcBef>
                <a:spcPts val="300"/>
              </a:spcBef>
              <a:spcAft>
                <a:spcPts val="300"/>
              </a:spcAft>
              <a:buClr>
                <a:srgbClr val="FF9B26"/>
              </a:buClr>
            </a:pPr>
            <a:r>
              <a:rPr lang="en-NZ" sz="1800" dirty="0"/>
              <a:t>Plan coherently across urban housing markets</a:t>
            </a:r>
          </a:p>
          <a:p>
            <a:pPr fontAlgn="base">
              <a:spcBef>
                <a:spcPts val="0"/>
              </a:spcBef>
              <a:spcAft>
                <a:spcPts val="600"/>
              </a:spcAft>
            </a:pPr>
            <a:r>
              <a:rPr lang="en-NZ" sz="1800" dirty="0"/>
              <a:t> Suggested nine policies</a:t>
            </a:r>
          </a:p>
          <a:p>
            <a:pPr fontAlgn="base">
              <a:spcBef>
                <a:spcPts val="0"/>
              </a:spcBef>
              <a:spcAft>
                <a:spcPts val="600"/>
              </a:spcAft>
            </a:pPr>
            <a:r>
              <a:rPr lang="en-NZ" sz="1800" dirty="0"/>
              <a:t>Different definition of infrastructure to RMA</a:t>
            </a:r>
          </a:p>
          <a:p>
            <a:pPr marL="0" indent="0" fontAlgn="base">
              <a:spcBef>
                <a:spcPts val="0"/>
              </a:spcBef>
              <a:spcAft>
                <a:spcPts val="600"/>
              </a:spcAft>
            </a:pPr>
            <a:r>
              <a:rPr lang="en-NZ" sz="1800" dirty="0"/>
              <a:t>Submission closed 15 July  2016 – get involved was the message then</a:t>
            </a:r>
          </a:p>
        </p:txBody>
      </p:sp>
      <p:sp>
        <p:nvSpPr>
          <p:cNvPr id="4" name="Slide Number Placeholder 3"/>
          <p:cNvSpPr>
            <a:spLocks noGrp="1"/>
          </p:cNvSpPr>
          <p:nvPr>
            <p:ph type="sldNum" sz="quarter" idx="12"/>
          </p:nvPr>
        </p:nvSpPr>
        <p:spPr/>
        <p:txBody>
          <a:bodyPr/>
          <a:lstStyle/>
          <a:p>
            <a:fld id="{E1E088DD-F78F-4A2E-9CDD-6C21E32AB39B}" type="slidenum">
              <a:rPr lang="en-NZ" smtClean="0"/>
              <a:t>11</a:t>
            </a:fld>
            <a:endParaRPr lang="en-NZ" dirty="0"/>
          </a:p>
        </p:txBody>
      </p:sp>
    </p:spTree>
    <p:extLst>
      <p:ext uri="{BB962C8B-B14F-4D97-AF65-F5344CB8AC3E}">
        <p14:creationId xmlns:p14="http://schemas.microsoft.com/office/powerpoint/2010/main" val="57178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1896533"/>
            <a:ext cx="2617808" cy="3733800"/>
          </a:xfrm>
          <a:prstGeom prst="rect">
            <a:avLst/>
          </a:prstGeom>
          <a:ln>
            <a:solidFill>
              <a:srgbClr val="0083A9"/>
            </a:solidFill>
          </a:ln>
        </p:spPr>
      </p:pic>
      <p:sp>
        <p:nvSpPr>
          <p:cNvPr id="3" name="Rectangle 2"/>
          <p:cNvSpPr/>
          <p:nvPr/>
        </p:nvSpPr>
        <p:spPr>
          <a:xfrm>
            <a:off x="262467" y="1905000"/>
            <a:ext cx="6085502" cy="4708981"/>
          </a:xfrm>
          <a:prstGeom prst="rect">
            <a:avLst/>
          </a:prstGeom>
        </p:spPr>
        <p:txBody>
          <a:bodyPr wrap="square">
            <a:spAutoFit/>
          </a:bodyPr>
          <a:lstStyle/>
          <a:p>
            <a:pPr marL="627063" indent="-627063" fontAlgn="base">
              <a:spcBef>
                <a:spcPts val="600"/>
              </a:spcBef>
              <a:spcAft>
                <a:spcPts val="600"/>
              </a:spcAft>
            </a:pPr>
            <a:r>
              <a:rPr lang="en-US" b="1" dirty="0">
                <a:solidFill>
                  <a:srgbClr val="FF9B26"/>
                </a:solidFill>
                <a:latin typeface="Century Gothic" pitchFamily="34" charset="0"/>
              </a:rPr>
              <a:t>PA1</a:t>
            </a:r>
            <a:r>
              <a:rPr lang="en-US" dirty="0">
                <a:solidFill>
                  <a:srgbClr val="FF9B26"/>
                </a:solidFill>
                <a:latin typeface="Century Gothic" pitchFamily="34" charset="0"/>
              </a:rPr>
              <a:t>.</a:t>
            </a:r>
            <a:r>
              <a:rPr lang="en-US" dirty="0">
                <a:solidFill>
                  <a:srgbClr val="8B8376"/>
                </a:solidFill>
                <a:latin typeface="Century Gothic" pitchFamily="34" charset="0"/>
              </a:rPr>
              <a:t> 	Local authorities </a:t>
            </a:r>
            <a:r>
              <a:rPr lang="en-US" u="sng" dirty="0">
                <a:solidFill>
                  <a:srgbClr val="8B8376"/>
                </a:solidFill>
                <a:latin typeface="Century Gothic" pitchFamily="34" charset="0"/>
              </a:rPr>
              <a:t>shall ensure </a:t>
            </a:r>
            <a:r>
              <a:rPr lang="en-US" dirty="0">
                <a:solidFill>
                  <a:srgbClr val="8B8376"/>
                </a:solidFill>
                <a:latin typeface="Century Gothic" pitchFamily="34" charset="0"/>
              </a:rPr>
              <a:t>that at any one time </a:t>
            </a:r>
            <a:r>
              <a:rPr lang="en-US" u="sng" dirty="0">
                <a:solidFill>
                  <a:srgbClr val="8B8376"/>
                </a:solidFill>
                <a:latin typeface="Century Gothic" pitchFamily="34" charset="0"/>
              </a:rPr>
              <a:t>there is sufficient development </a:t>
            </a:r>
            <a:r>
              <a:rPr lang="en-US" dirty="0">
                <a:solidFill>
                  <a:srgbClr val="8B8376"/>
                </a:solidFill>
                <a:latin typeface="Century Gothic" pitchFamily="34" charset="0"/>
              </a:rPr>
              <a:t>capacity available as follows: ….</a:t>
            </a:r>
          </a:p>
          <a:p>
            <a:pPr marL="627063" indent="-627063" fontAlgn="base">
              <a:spcBef>
                <a:spcPts val="600"/>
              </a:spcBef>
              <a:spcAft>
                <a:spcPts val="600"/>
              </a:spcAft>
            </a:pPr>
            <a:r>
              <a:rPr lang="en-US" b="1" dirty="0">
                <a:solidFill>
                  <a:srgbClr val="FF9B26"/>
                </a:solidFill>
                <a:latin typeface="Century Gothic" pitchFamily="34" charset="0"/>
              </a:rPr>
              <a:t>PA2. </a:t>
            </a:r>
            <a:r>
              <a:rPr lang="en-US" dirty="0">
                <a:solidFill>
                  <a:srgbClr val="8B8376"/>
                </a:solidFill>
                <a:latin typeface="Century Gothic" pitchFamily="34" charset="0"/>
              </a:rPr>
              <a:t>	Local authorities </a:t>
            </a:r>
            <a:r>
              <a:rPr lang="en-US" u="sng" dirty="0">
                <a:solidFill>
                  <a:srgbClr val="8B8376"/>
                </a:solidFill>
                <a:latin typeface="Century Gothic" pitchFamily="34" charset="0"/>
              </a:rPr>
              <a:t>shall satisfy </a:t>
            </a:r>
            <a:r>
              <a:rPr lang="en-US" dirty="0">
                <a:solidFill>
                  <a:srgbClr val="8B8376"/>
                </a:solidFill>
                <a:latin typeface="Century Gothic" pitchFamily="34" charset="0"/>
              </a:rPr>
              <a:t>themselves that </a:t>
            </a:r>
            <a:r>
              <a:rPr lang="en-US" u="sng" dirty="0">
                <a:solidFill>
                  <a:srgbClr val="8B8376"/>
                </a:solidFill>
                <a:latin typeface="Century Gothic" pitchFamily="34" charset="0"/>
              </a:rPr>
              <a:t>other infrastructure required </a:t>
            </a:r>
            <a:r>
              <a:rPr lang="en-US" dirty="0">
                <a:solidFill>
                  <a:srgbClr val="8B8376"/>
                </a:solidFill>
                <a:latin typeface="Century Gothic" pitchFamily="34" charset="0"/>
              </a:rPr>
              <a:t>to support urban development is </a:t>
            </a:r>
            <a:r>
              <a:rPr lang="en-US" u="sng" dirty="0">
                <a:solidFill>
                  <a:srgbClr val="8B8376"/>
                </a:solidFill>
                <a:latin typeface="Century Gothic" pitchFamily="34" charset="0"/>
              </a:rPr>
              <a:t>likely to </a:t>
            </a:r>
            <a:r>
              <a:rPr lang="en-US" dirty="0">
                <a:solidFill>
                  <a:srgbClr val="8B8376"/>
                </a:solidFill>
                <a:latin typeface="Century Gothic" pitchFamily="34" charset="0"/>
              </a:rPr>
              <a:t>be available. </a:t>
            </a:r>
          </a:p>
          <a:p>
            <a:pPr marL="627063" indent="-627063" fontAlgn="base">
              <a:spcBef>
                <a:spcPts val="600"/>
              </a:spcBef>
              <a:spcAft>
                <a:spcPts val="600"/>
              </a:spcAft>
            </a:pPr>
            <a:r>
              <a:rPr lang="en-US" b="1" dirty="0">
                <a:solidFill>
                  <a:srgbClr val="FF9B26"/>
                </a:solidFill>
                <a:latin typeface="Century Gothic" pitchFamily="34" charset="0"/>
              </a:rPr>
              <a:t>PA3</a:t>
            </a:r>
            <a:r>
              <a:rPr lang="en-US" dirty="0">
                <a:solidFill>
                  <a:srgbClr val="FF9B26"/>
                </a:solidFill>
                <a:latin typeface="Century Gothic" pitchFamily="34" charset="0"/>
              </a:rPr>
              <a:t>. </a:t>
            </a:r>
            <a:r>
              <a:rPr lang="en-US" dirty="0">
                <a:solidFill>
                  <a:srgbClr val="8B8376"/>
                </a:solidFill>
                <a:latin typeface="Century Gothic" pitchFamily="34" charset="0"/>
              </a:rPr>
              <a:t>	When making decisions that affect the way and rate at which development capacity is provided, decision-makers </a:t>
            </a:r>
            <a:r>
              <a:rPr lang="en-US" u="sng" dirty="0">
                <a:solidFill>
                  <a:srgbClr val="8B8376"/>
                </a:solidFill>
                <a:latin typeface="Century Gothic" pitchFamily="34" charset="0"/>
              </a:rPr>
              <a:t>shall provide </a:t>
            </a:r>
            <a:r>
              <a:rPr lang="en-US" dirty="0">
                <a:solidFill>
                  <a:srgbClr val="8B8376"/>
                </a:solidFill>
                <a:latin typeface="Century Gothic" pitchFamily="34" charset="0"/>
              </a:rPr>
              <a:t>for the </a:t>
            </a:r>
            <a:r>
              <a:rPr lang="en-US" u="sng" dirty="0">
                <a:solidFill>
                  <a:srgbClr val="8B8376"/>
                </a:solidFill>
                <a:latin typeface="Century Gothic" pitchFamily="34" charset="0"/>
              </a:rPr>
              <a:t>social, economic, cultural</a:t>
            </a:r>
            <a:r>
              <a:rPr lang="en-US" dirty="0">
                <a:solidFill>
                  <a:srgbClr val="8B8376"/>
                </a:solidFill>
                <a:latin typeface="Century Gothic" pitchFamily="34" charset="0"/>
              </a:rPr>
              <a:t> and </a:t>
            </a:r>
            <a:r>
              <a:rPr lang="en-US" u="sng" dirty="0">
                <a:solidFill>
                  <a:srgbClr val="8B8376"/>
                </a:solidFill>
                <a:latin typeface="Century Gothic" pitchFamily="34" charset="0"/>
              </a:rPr>
              <a:t>environmental</a:t>
            </a:r>
            <a:r>
              <a:rPr lang="en-US" b="1" dirty="0">
                <a:solidFill>
                  <a:srgbClr val="8B8376"/>
                </a:solidFill>
                <a:latin typeface="Century Gothic" pitchFamily="34" charset="0"/>
              </a:rPr>
              <a:t> </a:t>
            </a:r>
            <a:r>
              <a:rPr lang="en-US" u="sng" dirty="0">
                <a:solidFill>
                  <a:srgbClr val="8B8376"/>
                </a:solidFill>
                <a:latin typeface="Century Gothic" pitchFamily="34" charset="0"/>
              </a:rPr>
              <a:t>wellbeing</a:t>
            </a:r>
            <a:r>
              <a:rPr lang="en-US" b="1" dirty="0">
                <a:solidFill>
                  <a:srgbClr val="8B8376"/>
                </a:solidFill>
                <a:latin typeface="Century Gothic" pitchFamily="34" charset="0"/>
              </a:rPr>
              <a:t> </a:t>
            </a:r>
            <a:r>
              <a:rPr lang="en-US" dirty="0">
                <a:solidFill>
                  <a:srgbClr val="8B8376"/>
                </a:solidFill>
                <a:latin typeface="Century Gothic" pitchFamily="34" charset="0"/>
              </a:rPr>
              <a:t>of people and communities and future generations, having regard to: ….</a:t>
            </a:r>
          </a:p>
          <a:p>
            <a:pPr marL="627063" indent="-627063" fontAlgn="base">
              <a:spcBef>
                <a:spcPts val="600"/>
              </a:spcBef>
              <a:spcAft>
                <a:spcPts val="600"/>
              </a:spcAft>
            </a:pPr>
            <a:r>
              <a:rPr lang="en-US" b="1" dirty="0">
                <a:solidFill>
                  <a:srgbClr val="FF9B26"/>
                </a:solidFill>
                <a:latin typeface="Century Gothic" pitchFamily="34" charset="0"/>
              </a:rPr>
              <a:t>PA4</a:t>
            </a:r>
            <a:r>
              <a:rPr lang="en-US" dirty="0">
                <a:solidFill>
                  <a:srgbClr val="FF9B26"/>
                </a:solidFill>
                <a:latin typeface="Century Gothic" pitchFamily="34" charset="0"/>
              </a:rPr>
              <a:t>. </a:t>
            </a:r>
            <a:r>
              <a:rPr lang="en-US" dirty="0">
                <a:solidFill>
                  <a:srgbClr val="8B8376"/>
                </a:solidFill>
                <a:latin typeface="Century Gothic" pitchFamily="34" charset="0"/>
              </a:rPr>
              <a:t>When considering effects of urban development, decision-makers shall take into account: ….	</a:t>
            </a:r>
          </a:p>
        </p:txBody>
      </p:sp>
      <p:sp>
        <p:nvSpPr>
          <p:cNvPr id="4" name="Rectangle 3"/>
          <p:cNvSpPr/>
          <p:nvPr/>
        </p:nvSpPr>
        <p:spPr>
          <a:xfrm>
            <a:off x="2286000" y="1782396"/>
            <a:ext cx="4572000" cy="1061829"/>
          </a:xfrm>
          <a:prstGeom prst="rect">
            <a:avLst/>
          </a:prstGeom>
        </p:spPr>
        <p:txBody>
          <a:bodyPr>
            <a:spAutoFit/>
          </a:bodyPr>
          <a:lstStyle/>
          <a:p>
            <a:endParaRPr lang="en-NZ" sz="3200" dirty="0">
              <a:solidFill>
                <a:srgbClr val="000000"/>
              </a:solidFill>
              <a:latin typeface="Calibri" panose="020F0502020204030204" pitchFamily="34" charset="0"/>
            </a:endParaRPr>
          </a:p>
          <a:p>
            <a:pPr marL="342900" indent="-342900" fontAlgn="base">
              <a:lnSpc>
                <a:spcPct val="80000"/>
              </a:lnSpc>
              <a:spcBef>
                <a:spcPts val="600"/>
              </a:spcBef>
              <a:spcAft>
                <a:spcPts val="600"/>
              </a:spcAft>
            </a:pPr>
            <a:r>
              <a:rPr lang="en-US" sz="3200" dirty="0">
                <a:solidFill>
                  <a:srgbClr val="000000"/>
                </a:solidFill>
                <a:latin typeface="Calibri" panose="020F0502020204030204" pitchFamily="34" charset="0"/>
              </a:rPr>
              <a:t> </a:t>
            </a:r>
            <a:endParaRPr lang="en-US" dirty="0">
              <a:solidFill>
                <a:srgbClr val="8B8376"/>
              </a:solidFill>
              <a:latin typeface="Century Gothic" pitchFamily="34" charset="0"/>
            </a:endParaRPr>
          </a:p>
        </p:txBody>
      </p:sp>
      <p:sp>
        <p:nvSpPr>
          <p:cNvPr id="6" name="TextBox 5"/>
          <p:cNvSpPr txBox="1"/>
          <p:nvPr/>
        </p:nvSpPr>
        <p:spPr>
          <a:xfrm>
            <a:off x="254000" y="88984"/>
            <a:ext cx="8636000" cy="1077218"/>
          </a:xfrm>
          <a:prstGeom prst="rect">
            <a:avLst/>
          </a:prstGeom>
          <a:noFill/>
        </p:spPr>
        <p:txBody>
          <a:bodyPr wrap="square" rtlCol="0">
            <a:spAutoFit/>
          </a:bodyPr>
          <a:lstStyle/>
          <a:p>
            <a:r>
              <a:rPr lang="en-NZ" sz="3200" b="1" dirty="0">
                <a:solidFill>
                  <a:srgbClr val="817D76"/>
                </a:solidFill>
                <a:latin typeface="+mj-lt"/>
                <a:ea typeface="+mj-ea"/>
                <a:cs typeface="+mj-cs"/>
              </a:rPr>
              <a:t>Now Issued as “NPS an Urban Development Capacity 2016: (UDC)</a:t>
            </a:r>
          </a:p>
        </p:txBody>
      </p:sp>
      <p:sp>
        <p:nvSpPr>
          <p:cNvPr id="5" name="Rectangle 4"/>
          <p:cNvSpPr/>
          <p:nvPr/>
        </p:nvSpPr>
        <p:spPr>
          <a:xfrm>
            <a:off x="262467" y="1203890"/>
            <a:ext cx="2044149" cy="461665"/>
          </a:xfrm>
          <a:prstGeom prst="rect">
            <a:avLst/>
          </a:prstGeom>
        </p:spPr>
        <p:txBody>
          <a:bodyPr wrap="none">
            <a:spAutoFit/>
          </a:bodyPr>
          <a:lstStyle/>
          <a:p>
            <a:r>
              <a:rPr lang="en-NZ" sz="2400" b="1" dirty="0">
                <a:solidFill>
                  <a:srgbClr val="FF9B26"/>
                </a:solidFill>
              </a:rPr>
              <a:t>Key Policies </a:t>
            </a:r>
          </a:p>
        </p:txBody>
      </p:sp>
    </p:spTree>
    <p:extLst>
      <p:ext uri="{BB962C8B-B14F-4D97-AF65-F5344CB8AC3E}">
        <p14:creationId xmlns:p14="http://schemas.microsoft.com/office/powerpoint/2010/main" val="200805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3385" y="1447800"/>
            <a:ext cx="2724657" cy="3886200"/>
          </a:xfrm>
          <a:prstGeom prst="rect">
            <a:avLst/>
          </a:prstGeom>
          <a:ln>
            <a:solidFill>
              <a:srgbClr val="0083A9"/>
            </a:solidFill>
          </a:ln>
        </p:spPr>
      </p:pic>
      <p:sp>
        <p:nvSpPr>
          <p:cNvPr id="4" name="Rectangle 3"/>
          <p:cNvSpPr/>
          <p:nvPr/>
        </p:nvSpPr>
        <p:spPr>
          <a:xfrm>
            <a:off x="2286000" y="1782396"/>
            <a:ext cx="4572000" cy="1061829"/>
          </a:xfrm>
          <a:prstGeom prst="rect">
            <a:avLst/>
          </a:prstGeom>
        </p:spPr>
        <p:txBody>
          <a:bodyPr>
            <a:spAutoFit/>
          </a:bodyPr>
          <a:lstStyle/>
          <a:p>
            <a:endParaRPr lang="en-NZ" sz="3200" dirty="0">
              <a:solidFill>
                <a:srgbClr val="000000"/>
              </a:solidFill>
              <a:latin typeface="Calibri" panose="020F0502020204030204" pitchFamily="34" charset="0"/>
            </a:endParaRPr>
          </a:p>
          <a:p>
            <a:pPr marL="342900" indent="-342900" fontAlgn="base">
              <a:lnSpc>
                <a:spcPct val="80000"/>
              </a:lnSpc>
              <a:spcBef>
                <a:spcPts val="600"/>
              </a:spcBef>
              <a:spcAft>
                <a:spcPts val="600"/>
              </a:spcAft>
            </a:pPr>
            <a:r>
              <a:rPr lang="en-US" sz="3200" dirty="0">
                <a:solidFill>
                  <a:srgbClr val="000000"/>
                </a:solidFill>
                <a:latin typeface="Calibri" panose="020F0502020204030204" pitchFamily="34" charset="0"/>
              </a:rPr>
              <a:t> </a:t>
            </a:r>
            <a:endParaRPr lang="en-US" dirty="0">
              <a:solidFill>
                <a:srgbClr val="8B8376"/>
              </a:solidFill>
              <a:latin typeface="Century Gothic" pitchFamily="34" charset="0"/>
            </a:endParaRPr>
          </a:p>
        </p:txBody>
      </p:sp>
      <p:sp>
        <p:nvSpPr>
          <p:cNvPr id="6" name="TextBox 5"/>
          <p:cNvSpPr txBox="1"/>
          <p:nvPr/>
        </p:nvSpPr>
        <p:spPr>
          <a:xfrm>
            <a:off x="245533" y="343543"/>
            <a:ext cx="5638800" cy="584775"/>
          </a:xfrm>
          <a:prstGeom prst="rect">
            <a:avLst/>
          </a:prstGeom>
          <a:noFill/>
        </p:spPr>
        <p:txBody>
          <a:bodyPr wrap="square" rtlCol="0">
            <a:spAutoFit/>
          </a:bodyPr>
          <a:lstStyle/>
          <a:p>
            <a:r>
              <a:rPr lang="en-NZ" sz="2400" b="1" dirty="0">
                <a:solidFill>
                  <a:srgbClr val="FF9B26"/>
                </a:solidFill>
                <a:latin typeface="+mj-lt"/>
                <a:ea typeface="+mj-ea"/>
                <a:cs typeface="+mj-cs"/>
              </a:rPr>
              <a:t>UDC Definitions</a:t>
            </a:r>
            <a:r>
              <a:rPr lang="en-NZ" sz="3200" b="1" dirty="0">
                <a:solidFill>
                  <a:srgbClr val="817D76"/>
                </a:solidFill>
                <a:latin typeface="+mj-lt"/>
                <a:ea typeface="+mj-ea"/>
                <a:cs typeface="+mj-cs"/>
              </a:rPr>
              <a:t> </a:t>
            </a:r>
          </a:p>
        </p:txBody>
      </p:sp>
      <p:sp>
        <p:nvSpPr>
          <p:cNvPr id="5" name="Rectangle 4"/>
          <p:cNvSpPr/>
          <p:nvPr/>
        </p:nvSpPr>
        <p:spPr>
          <a:xfrm>
            <a:off x="457200" y="1447800"/>
            <a:ext cx="5562600" cy="4985980"/>
          </a:xfrm>
          <a:prstGeom prst="rect">
            <a:avLst/>
          </a:prstGeom>
        </p:spPr>
        <p:txBody>
          <a:bodyPr wrap="square">
            <a:spAutoFit/>
          </a:bodyPr>
          <a:lstStyle/>
          <a:p>
            <a:pPr fontAlgn="base">
              <a:spcBef>
                <a:spcPts val="600"/>
              </a:spcBef>
              <a:spcAft>
                <a:spcPts val="600"/>
              </a:spcAft>
            </a:pPr>
            <a:r>
              <a:rPr lang="en-US" b="1" dirty="0">
                <a:solidFill>
                  <a:srgbClr val="8B8376"/>
                </a:solidFill>
                <a:latin typeface="Century Gothic" pitchFamily="34" charset="0"/>
              </a:rPr>
              <a:t>Development capacity</a:t>
            </a:r>
            <a:r>
              <a:rPr lang="en-US" dirty="0">
                <a:solidFill>
                  <a:srgbClr val="8B8376"/>
                </a:solidFill>
                <a:latin typeface="Century Gothic" pitchFamily="34" charset="0"/>
              </a:rPr>
              <a:t>: means in relation to housing and business land, the capacity of land intended for urban development based on: </a:t>
            </a:r>
          </a:p>
          <a:p>
            <a:pPr marL="271463" indent="-271463" fontAlgn="base">
              <a:spcBef>
                <a:spcPts val="600"/>
              </a:spcBef>
              <a:spcAft>
                <a:spcPts val="600"/>
              </a:spcAft>
            </a:pPr>
            <a:r>
              <a:rPr lang="en-US" dirty="0">
                <a:solidFill>
                  <a:srgbClr val="8B8376"/>
                </a:solidFill>
                <a:latin typeface="Century Gothic" pitchFamily="34" charset="0"/>
              </a:rPr>
              <a:t>a) The zoning, objectives, policies, rules and overlays that apply to the land, in the relevant proposed and operative regional policy statements, regional plans and district plans; and </a:t>
            </a:r>
          </a:p>
          <a:p>
            <a:pPr marL="271463" indent="-271463" fontAlgn="base">
              <a:spcBef>
                <a:spcPts val="600"/>
              </a:spcBef>
              <a:spcAft>
                <a:spcPts val="600"/>
              </a:spcAft>
            </a:pPr>
            <a:r>
              <a:rPr lang="en-US" dirty="0">
                <a:solidFill>
                  <a:srgbClr val="8B8376"/>
                </a:solidFill>
                <a:latin typeface="Century Gothic" pitchFamily="34" charset="0"/>
              </a:rPr>
              <a:t>b) The provision of adequate development infrastructure to support the development of the land. </a:t>
            </a:r>
          </a:p>
          <a:p>
            <a:pPr fontAlgn="base">
              <a:spcBef>
                <a:spcPts val="600"/>
              </a:spcBef>
              <a:spcAft>
                <a:spcPts val="600"/>
              </a:spcAft>
            </a:pPr>
            <a:r>
              <a:rPr lang="en-US" b="1" dirty="0">
                <a:solidFill>
                  <a:srgbClr val="8B8376"/>
                </a:solidFill>
                <a:latin typeface="Century Gothic" pitchFamily="34" charset="0"/>
              </a:rPr>
              <a:t>Feasible: </a:t>
            </a:r>
            <a:r>
              <a:rPr lang="en-US" dirty="0">
                <a:solidFill>
                  <a:srgbClr val="8B8376"/>
                </a:solidFill>
                <a:latin typeface="Century Gothic" pitchFamily="34" charset="0"/>
              </a:rPr>
              <a:t>means the development is </a:t>
            </a:r>
            <a:r>
              <a:rPr lang="en-US" b="1" dirty="0">
                <a:solidFill>
                  <a:srgbClr val="8B8376"/>
                </a:solidFill>
                <a:latin typeface="Century Gothic" pitchFamily="34" charset="0"/>
              </a:rPr>
              <a:t>commercially viable development</a:t>
            </a:r>
            <a:r>
              <a:rPr lang="en-US" dirty="0">
                <a:solidFill>
                  <a:srgbClr val="8B8376"/>
                </a:solidFill>
                <a:latin typeface="Century Gothic" pitchFamily="34" charset="0"/>
              </a:rPr>
              <a:t>, taking into account the current likely costs, revenue and yield of developing; and feasibility has a corresponding meaning. </a:t>
            </a:r>
          </a:p>
        </p:txBody>
      </p:sp>
      <p:sp>
        <p:nvSpPr>
          <p:cNvPr id="7" name="TextBox 6"/>
          <p:cNvSpPr txBox="1"/>
          <p:nvPr/>
        </p:nvSpPr>
        <p:spPr>
          <a:xfrm>
            <a:off x="7890510" y="5960459"/>
            <a:ext cx="1066800" cy="369332"/>
          </a:xfrm>
          <a:prstGeom prst="rect">
            <a:avLst/>
          </a:prstGeom>
          <a:noFill/>
        </p:spPr>
        <p:txBody>
          <a:bodyPr wrap="square" rtlCol="0">
            <a:spAutoFit/>
          </a:bodyPr>
          <a:lstStyle/>
          <a:p>
            <a:r>
              <a:rPr lang="en-NZ" dirty="0">
                <a:solidFill>
                  <a:srgbClr val="8B8376"/>
                </a:solidFill>
                <a:latin typeface="Century Gothic" pitchFamily="34" charset="0"/>
              </a:rPr>
              <a:t>cont…</a:t>
            </a:r>
          </a:p>
        </p:txBody>
      </p:sp>
    </p:spTree>
    <p:extLst>
      <p:ext uri="{BB962C8B-B14F-4D97-AF65-F5344CB8AC3E}">
        <p14:creationId xmlns:p14="http://schemas.microsoft.com/office/powerpoint/2010/main" val="379846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8845" y="1237348"/>
            <a:ext cx="2831507" cy="4038600"/>
          </a:xfrm>
          <a:prstGeom prst="rect">
            <a:avLst/>
          </a:prstGeom>
          <a:ln>
            <a:solidFill>
              <a:srgbClr val="0083A9"/>
            </a:solidFill>
          </a:ln>
        </p:spPr>
      </p:pic>
      <p:sp>
        <p:nvSpPr>
          <p:cNvPr id="4" name="Rectangle 3"/>
          <p:cNvSpPr/>
          <p:nvPr/>
        </p:nvSpPr>
        <p:spPr>
          <a:xfrm>
            <a:off x="2286000" y="1782396"/>
            <a:ext cx="4572000" cy="1061829"/>
          </a:xfrm>
          <a:prstGeom prst="rect">
            <a:avLst/>
          </a:prstGeom>
        </p:spPr>
        <p:txBody>
          <a:bodyPr>
            <a:spAutoFit/>
          </a:bodyPr>
          <a:lstStyle/>
          <a:p>
            <a:endParaRPr lang="en-NZ" sz="3200" dirty="0">
              <a:solidFill>
                <a:srgbClr val="000000"/>
              </a:solidFill>
              <a:latin typeface="Calibri" panose="020F0502020204030204" pitchFamily="34" charset="0"/>
            </a:endParaRPr>
          </a:p>
          <a:p>
            <a:pPr marL="342900" indent="-342900" fontAlgn="base">
              <a:lnSpc>
                <a:spcPct val="80000"/>
              </a:lnSpc>
              <a:spcBef>
                <a:spcPts val="600"/>
              </a:spcBef>
              <a:spcAft>
                <a:spcPts val="600"/>
              </a:spcAft>
            </a:pPr>
            <a:r>
              <a:rPr lang="en-US" sz="3200" dirty="0">
                <a:solidFill>
                  <a:srgbClr val="000000"/>
                </a:solidFill>
                <a:latin typeface="Calibri" panose="020F0502020204030204" pitchFamily="34" charset="0"/>
              </a:rPr>
              <a:t> </a:t>
            </a:r>
            <a:endParaRPr lang="en-US" dirty="0">
              <a:solidFill>
                <a:srgbClr val="8B8376"/>
              </a:solidFill>
              <a:latin typeface="Century Gothic" pitchFamily="34" charset="0"/>
            </a:endParaRPr>
          </a:p>
        </p:txBody>
      </p:sp>
      <p:sp>
        <p:nvSpPr>
          <p:cNvPr id="6" name="TextBox 5"/>
          <p:cNvSpPr txBox="1"/>
          <p:nvPr/>
        </p:nvSpPr>
        <p:spPr>
          <a:xfrm>
            <a:off x="7848600" y="185530"/>
            <a:ext cx="1066800" cy="707886"/>
          </a:xfrm>
          <a:prstGeom prst="rect">
            <a:avLst/>
          </a:prstGeom>
          <a:noFill/>
        </p:spPr>
        <p:txBody>
          <a:bodyPr wrap="square" rtlCol="0">
            <a:spAutoFit/>
          </a:bodyPr>
          <a:lstStyle/>
          <a:p>
            <a:pPr>
              <a:tabLst>
                <a:tab pos="7180263" algn="l"/>
              </a:tabLst>
            </a:pPr>
            <a:r>
              <a:rPr lang="en-NZ" sz="1100" b="1" dirty="0">
                <a:solidFill>
                  <a:srgbClr val="817D76"/>
                </a:solidFill>
                <a:latin typeface="+mj-lt"/>
                <a:ea typeface="+mj-ea"/>
                <a:cs typeface="+mj-cs"/>
              </a:rPr>
              <a:t>	</a:t>
            </a:r>
            <a:r>
              <a:rPr lang="en-NZ" dirty="0">
                <a:solidFill>
                  <a:srgbClr val="8B8376"/>
                </a:solidFill>
                <a:latin typeface="Century Gothic" pitchFamily="34" charset="0"/>
              </a:rPr>
              <a:t>cont…</a:t>
            </a:r>
          </a:p>
          <a:p>
            <a:r>
              <a:rPr lang="en-NZ" sz="1100" b="1" dirty="0">
                <a:solidFill>
                  <a:srgbClr val="817D76"/>
                </a:solidFill>
                <a:latin typeface="+mj-lt"/>
                <a:ea typeface="+mj-ea"/>
                <a:cs typeface="+mj-cs"/>
              </a:rPr>
              <a:t> </a:t>
            </a:r>
          </a:p>
        </p:txBody>
      </p:sp>
      <p:sp>
        <p:nvSpPr>
          <p:cNvPr id="5" name="Rectangle 4"/>
          <p:cNvSpPr/>
          <p:nvPr/>
        </p:nvSpPr>
        <p:spPr>
          <a:xfrm>
            <a:off x="233045" y="1143000"/>
            <a:ext cx="5765800" cy="5493812"/>
          </a:xfrm>
          <a:prstGeom prst="rect">
            <a:avLst/>
          </a:prstGeom>
        </p:spPr>
        <p:txBody>
          <a:bodyPr wrap="square">
            <a:spAutoFit/>
          </a:bodyPr>
          <a:lstStyle/>
          <a:p>
            <a:pPr fontAlgn="base">
              <a:spcBef>
                <a:spcPts val="600"/>
              </a:spcBef>
              <a:spcAft>
                <a:spcPts val="600"/>
              </a:spcAft>
            </a:pPr>
            <a:r>
              <a:rPr lang="en-US" b="1" dirty="0">
                <a:solidFill>
                  <a:srgbClr val="8B8376"/>
                </a:solidFill>
                <a:latin typeface="Century Gothic" pitchFamily="34" charset="0"/>
              </a:rPr>
              <a:t>Sufficient</a:t>
            </a:r>
            <a:r>
              <a:rPr lang="en-US" dirty="0">
                <a:solidFill>
                  <a:srgbClr val="8B8376"/>
                </a:solidFill>
                <a:latin typeface="Century Gothic" pitchFamily="34" charset="0"/>
              </a:rPr>
              <a:t>: means the provision of enough development capacity to meet housing and business demand, and which reflects the demands for different types and locations of development capacity 	</a:t>
            </a:r>
          </a:p>
          <a:p>
            <a:pPr fontAlgn="base">
              <a:spcBef>
                <a:spcPts val="600"/>
              </a:spcBef>
              <a:spcAft>
                <a:spcPts val="600"/>
              </a:spcAft>
            </a:pPr>
            <a:r>
              <a:rPr lang="en-US" b="1" dirty="0">
                <a:solidFill>
                  <a:srgbClr val="8B8376"/>
                </a:solidFill>
                <a:latin typeface="Century Gothic" pitchFamily="34" charset="0"/>
              </a:rPr>
              <a:t>Short term, Medium term, Long term </a:t>
            </a:r>
            <a:r>
              <a:rPr lang="en-US" dirty="0">
                <a:solidFill>
                  <a:srgbClr val="8B8376"/>
                </a:solidFill>
                <a:latin typeface="Century Gothic" pitchFamily="34" charset="0"/>
              </a:rPr>
              <a:t>means …	</a:t>
            </a:r>
          </a:p>
          <a:p>
            <a:pPr fontAlgn="base">
              <a:spcBef>
                <a:spcPts val="600"/>
              </a:spcBef>
              <a:spcAft>
                <a:spcPts val="600"/>
              </a:spcAft>
            </a:pPr>
            <a:r>
              <a:rPr lang="en-US" b="1" dirty="0">
                <a:solidFill>
                  <a:srgbClr val="8B8376"/>
                </a:solidFill>
                <a:latin typeface="Century Gothic" pitchFamily="34" charset="0"/>
              </a:rPr>
              <a:t>Development infrastructure: </a:t>
            </a:r>
            <a:r>
              <a:rPr lang="en-US" u="sng" dirty="0">
                <a:solidFill>
                  <a:srgbClr val="8B8376"/>
                </a:solidFill>
                <a:latin typeface="Century Gothic" pitchFamily="34" charset="0"/>
              </a:rPr>
              <a:t>means network infrastructure</a:t>
            </a:r>
            <a:r>
              <a:rPr lang="en-US" dirty="0">
                <a:solidFill>
                  <a:srgbClr val="8B8376"/>
                </a:solidFill>
                <a:latin typeface="Century Gothic" pitchFamily="34" charset="0"/>
              </a:rPr>
              <a:t> for </a:t>
            </a:r>
            <a:r>
              <a:rPr lang="en-US" u="sng" dirty="0">
                <a:solidFill>
                  <a:srgbClr val="8B8376"/>
                </a:solidFill>
                <a:latin typeface="Century Gothic" pitchFamily="34" charset="0"/>
              </a:rPr>
              <a:t>water supply, wastewater, stormwater</a:t>
            </a:r>
            <a:r>
              <a:rPr lang="en-US" b="1" dirty="0">
                <a:solidFill>
                  <a:srgbClr val="8B8376"/>
                </a:solidFill>
                <a:latin typeface="Century Gothic" pitchFamily="34" charset="0"/>
              </a:rPr>
              <a:t> </a:t>
            </a:r>
            <a:r>
              <a:rPr lang="en-US" dirty="0">
                <a:solidFill>
                  <a:srgbClr val="8B8376"/>
                </a:solidFill>
                <a:latin typeface="Century Gothic" pitchFamily="34" charset="0"/>
              </a:rPr>
              <a:t>and </a:t>
            </a:r>
            <a:r>
              <a:rPr lang="en-US" u="sng" dirty="0">
                <a:solidFill>
                  <a:srgbClr val="8B8376"/>
                </a:solidFill>
                <a:latin typeface="Century Gothic" pitchFamily="34" charset="0"/>
              </a:rPr>
              <a:t>land transport </a:t>
            </a:r>
            <a:r>
              <a:rPr lang="en-US" dirty="0">
                <a:solidFill>
                  <a:srgbClr val="8B8376"/>
                </a:solidFill>
                <a:latin typeface="Century Gothic" pitchFamily="34" charset="0"/>
              </a:rPr>
              <a:t>as defined in the Land Transport Management Act 2002, to the extent that it is controlled by local authorities 	</a:t>
            </a:r>
          </a:p>
          <a:p>
            <a:pPr fontAlgn="base">
              <a:spcBef>
                <a:spcPts val="600"/>
              </a:spcBef>
              <a:spcAft>
                <a:spcPts val="600"/>
              </a:spcAft>
            </a:pPr>
            <a:r>
              <a:rPr lang="en-US" b="1" dirty="0">
                <a:solidFill>
                  <a:srgbClr val="8B8376"/>
                </a:solidFill>
                <a:latin typeface="Century Gothic" pitchFamily="34" charset="0"/>
              </a:rPr>
              <a:t>Other infrastructure means: </a:t>
            </a:r>
            <a:r>
              <a:rPr lang="en-US" dirty="0">
                <a:solidFill>
                  <a:srgbClr val="8B8376"/>
                </a:solidFill>
                <a:latin typeface="Century Gothic" pitchFamily="34" charset="0"/>
              </a:rPr>
              <a:t>open space; community infrastructure as defined in the Local Government Act 2002 and others</a:t>
            </a:r>
          </a:p>
          <a:p>
            <a:pPr fontAlgn="base">
              <a:spcBef>
                <a:spcPts val="600"/>
              </a:spcBef>
              <a:spcAft>
                <a:spcPts val="600"/>
              </a:spcAft>
            </a:pPr>
            <a:r>
              <a:rPr lang="en-US" dirty="0">
                <a:solidFill>
                  <a:srgbClr val="8B8376"/>
                </a:solidFill>
                <a:latin typeface="Century Gothic" pitchFamily="34" charset="0"/>
              </a:rPr>
              <a:t>	</a:t>
            </a:r>
          </a:p>
          <a:p>
            <a:endParaRPr lang="en-US" dirty="0">
              <a:solidFill>
                <a:srgbClr val="000000"/>
              </a:solidFill>
              <a:latin typeface="Calibri" panose="020F0502020204030204" pitchFamily="34" charset="0"/>
            </a:endParaRPr>
          </a:p>
          <a:p>
            <a:r>
              <a:rPr lang="en-NZ" dirty="0">
                <a:solidFill>
                  <a:srgbClr val="000000"/>
                </a:solidFill>
                <a:latin typeface="Calibri" panose="020F0502020204030204" pitchFamily="34" charset="0"/>
              </a:rPr>
              <a:t>	</a:t>
            </a:r>
          </a:p>
        </p:txBody>
      </p:sp>
      <p:sp>
        <p:nvSpPr>
          <p:cNvPr id="7" name="TextBox 6"/>
          <p:cNvSpPr txBox="1"/>
          <p:nvPr/>
        </p:nvSpPr>
        <p:spPr>
          <a:xfrm>
            <a:off x="233045" y="334041"/>
            <a:ext cx="5638800" cy="584775"/>
          </a:xfrm>
          <a:prstGeom prst="rect">
            <a:avLst/>
          </a:prstGeom>
          <a:noFill/>
        </p:spPr>
        <p:txBody>
          <a:bodyPr wrap="square" rtlCol="0">
            <a:spAutoFit/>
          </a:bodyPr>
          <a:lstStyle/>
          <a:p>
            <a:r>
              <a:rPr lang="en-NZ" sz="2400" b="1" dirty="0">
                <a:solidFill>
                  <a:srgbClr val="FF9B26"/>
                </a:solidFill>
                <a:latin typeface="+mj-lt"/>
                <a:ea typeface="+mj-ea"/>
                <a:cs typeface="+mj-cs"/>
              </a:rPr>
              <a:t>UDC Definitions</a:t>
            </a:r>
            <a:r>
              <a:rPr lang="en-NZ" sz="3200" b="1" dirty="0">
                <a:solidFill>
                  <a:srgbClr val="817D76"/>
                </a:solidFill>
                <a:latin typeface="+mj-lt"/>
                <a:ea typeface="+mj-ea"/>
                <a:cs typeface="+mj-cs"/>
              </a:rPr>
              <a:t> </a:t>
            </a:r>
          </a:p>
        </p:txBody>
      </p:sp>
    </p:spTree>
    <p:extLst>
      <p:ext uri="{BB962C8B-B14F-4D97-AF65-F5344CB8AC3E}">
        <p14:creationId xmlns:p14="http://schemas.microsoft.com/office/powerpoint/2010/main" val="252678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63" y="1524000"/>
            <a:ext cx="9007737" cy="4876800"/>
          </a:xfrm>
          <a:prstGeom prst="rect">
            <a:avLst/>
          </a:prstGeom>
        </p:spPr>
      </p:pic>
      <p:sp>
        <p:nvSpPr>
          <p:cNvPr id="3" name="Rectangle 2"/>
          <p:cNvSpPr/>
          <p:nvPr/>
        </p:nvSpPr>
        <p:spPr>
          <a:xfrm>
            <a:off x="304800" y="152400"/>
            <a:ext cx="8839200" cy="1077218"/>
          </a:xfrm>
          <a:prstGeom prst="rect">
            <a:avLst/>
          </a:prstGeom>
        </p:spPr>
        <p:txBody>
          <a:bodyPr wrap="square">
            <a:spAutoFit/>
          </a:bodyPr>
          <a:lstStyle/>
          <a:p>
            <a:r>
              <a:rPr lang="en-US" sz="3200" b="1" dirty="0">
                <a:solidFill>
                  <a:srgbClr val="817D76"/>
                </a:solidFill>
                <a:latin typeface="+mj-lt"/>
                <a:ea typeface="+mj-ea"/>
                <a:cs typeface="+mj-cs"/>
              </a:rPr>
              <a:t>Which NPS-UDC objectives and policies apply to which local authorities </a:t>
            </a:r>
            <a:endParaRPr lang="en-NZ" sz="3200" b="1" dirty="0">
              <a:solidFill>
                <a:srgbClr val="817D76"/>
              </a:solidFill>
              <a:latin typeface="+mj-lt"/>
              <a:ea typeface="+mj-ea"/>
              <a:cs typeface="+mj-cs"/>
            </a:endParaRPr>
          </a:p>
        </p:txBody>
      </p:sp>
    </p:spTree>
    <p:extLst>
      <p:ext uri="{BB962C8B-B14F-4D97-AF65-F5344CB8AC3E}">
        <p14:creationId xmlns:p14="http://schemas.microsoft.com/office/powerpoint/2010/main" val="194060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 y="211025"/>
            <a:ext cx="8746067" cy="1133507"/>
          </a:xfrm>
        </p:spPr>
        <p:txBody>
          <a:bodyPr>
            <a:normAutofit fontScale="90000"/>
          </a:bodyPr>
          <a:lstStyle/>
          <a:p>
            <a:r>
              <a:rPr lang="en-NZ" sz="3200" b="1" dirty="0">
                <a:solidFill>
                  <a:srgbClr val="817D76"/>
                </a:solidFill>
              </a:rPr>
              <a:t>Land &amp; Water Forum Fourth Report – Further Key Engineering/Technical Matters to the Earlier Reports – 60 Recommendations</a:t>
            </a:r>
            <a:endParaRPr lang="en-NZ" sz="2000" b="1" dirty="0">
              <a:solidFill>
                <a:srgbClr val="817D76"/>
              </a:solidFill>
            </a:endParaRPr>
          </a:p>
        </p:txBody>
      </p:sp>
      <p:sp>
        <p:nvSpPr>
          <p:cNvPr id="3" name="TextBox 2"/>
          <p:cNvSpPr txBox="1"/>
          <p:nvPr/>
        </p:nvSpPr>
        <p:spPr>
          <a:xfrm>
            <a:off x="250511" y="2159895"/>
            <a:ext cx="6226489" cy="4247317"/>
          </a:xfrm>
          <a:prstGeom prst="rect">
            <a:avLst/>
          </a:prstGeom>
          <a:noFill/>
        </p:spPr>
        <p:txBody>
          <a:bodyPr wrap="square" rtlCol="0">
            <a:spAutoFit/>
          </a:bodyPr>
          <a:lstStyle/>
          <a:p>
            <a:pPr marL="627063" indent="-627063" eaLnBrk="1" hangingPunct="1">
              <a:spcBef>
                <a:spcPts val="600"/>
              </a:spcBef>
              <a:spcAft>
                <a:spcPts val="600"/>
              </a:spcAft>
              <a:buClr>
                <a:srgbClr val="0064A5"/>
              </a:buClr>
              <a:buSzPct val="90000"/>
              <a:tabLst>
                <a:tab pos="627063" algn="l"/>
                <a:tab pos="1617663" algn="l"/>
              </a:tabLst>
            </a:pPr>
            <a:r>
              <a:rPr lang="en-NZ" sz="2000" b="1" dirty="0">
                <a:solidFill>
                  <a:srgbClr val="FF9B26"/>
                </a:solidFill>
                <a:cs typeface="Arial" pitchFamily="34" charset="0"/>
              </a:rPr>
              <a:t>R1	</a:t>
            </a:r>
            <a:r>
              <a:rPr lang="en-NZ" sz="1800" dirty="0">
                <a:solidFill>
                  <a:srgbClr val="817D76"/>
                </a:solidFill>
                <a:cs typeface="Arial" pitchFamily="34" charset="0"/>
              </a:rPr>
              <a:t>Government should complete remaining recommendations from the first three reports</a:t>
            </a:r>
          </a:p>
          <a:p>
            <a:pPr marL="627063" indent="-627063" eaLnBrk="1" hangingPunct="1">
              <a:spcBef>
                <a:spcPts val="600"/>
              </a:spcBef>
              <a:spcAft>
                <a:spcPts val="600"/>
              </a:spcAft>
              <a:buClr>
                <a:srgbClr val="0064A5"/>
              </a:buClr>
              <a:buSzPct val="90000"/>
              <a:tabLst>
                <a:tab pos="627063" algn="l"/>
                <a:tab pos="1617663" algn="l"/>
              </a:tabLst>
            </a:pPr>
            <a:r>
              <a:rPr lang="en-NZ" sz="2000" b="1" dirty="0">
                <a:solidFill>
                  <a:srgbClr val="FF9B26"/>
                </a:solidFill>
                <a:cs typeface="Arial" pitchFamily="34" charset="0"/>
              </a:rPr>
              <a:t>R19</a:t>
            </a:r>
            <a:r>
              <a:rPr lang="en-NZ" sz="2000" b="1" dirty="0">
                <a:solidFill>
                  <a:srgbClr val="0064A5"/>
                </a:solidFill>
                <a:cs typeface="Arial" pitchFamily="34" charset="0"/>
              </a:rPr>
              <a:t>	</a:t>
            </a:r>
            <a:r>
              <a:rPr lang="en-NZ" sz="1800" dirty="0">
                <a:solidFill>
                  <a:srgbClr val="817D76"/>
                </a:solidFill>
                <a:cs typeface="Arial" pitchFamily="34" charset="0"/>
              </a:rPr>
              <a:t>Prioritise the alignment of …”three waters” infrastructure to meet water quality objectives</a:t>
            </a:r>
          </a:p>
          <a:p>
            <a:pPr marL="627063" indent="-627063" eaLnBrk="1" hangingPunct="1">
              <a:spcBef>
                <a:spcPts val="600"/>
              </a:spcBef>
              <a:spcAft>
                <a:spcPts val="600"/>
              </a:spcAft>
              <a:buClr>
                <a:srgbClr val="0064A5"/>
              </a:buClr>
              <a:buSzPct val="90000"/>
              <a:tabLst>
                <a:tab pos="627063" algn="l"/>
                <a:tab pos="1617663" algn="l"/>
              </a:tabLst>
            </a:pPr>
            <a:r>
              <a:rPr lang="en-NZ" sz="1800" b="1" dirty="0">
                <a:solidFill>
                  <a:srgbClr val="FF9B26"/>
                </a:solidFill>
                <a:cs typeface="Arial" pitchFamily="34" charset="0"/>
              </a:rPr>
              <a:t>R20</a:t>
            </a:r>
            <a:r>
              <a:rPr lang="en-NZ" sz="1800" dirty="0">
                <a:cs typeface="Arial" pitchFamily="34" charset="0"/>
              </a:rPr>
              <a:t> 	</a:t>
            </a:r>
            <a:r>
              <a:rPr lang="en-NZ" sz="1800" dirty="0">
                <a:solidFill>
                  <a:srgbClr val="817D76"/>
                </a:solidFill>
                <a:cs typeface="Arial" pitchFamily="34" charset="0"/>
              </a:rPr>
              <a:t>“Water sensitive Urban Design” must be adopted in the buildings, upgrading roading and stormwater and residential development</a:t>
            </a:r>
          </a:p>
          <a:p>
            <a:pPr marL="627063" indent="-627063">
              <a:spcBef>
                <a:spcPts val="600"/>
              </a:spcBef>
              <a:spcAft>
                <a:spcPts val="600"/>
              </a:spcAft>
              <a:buClr>
                <a:srgbClr val="0064A5"/>
              </a:buClr>
              <a:buSzPct val="90000"/>
              <a:tabLst>
                <a:tab pos="627063" algn="l"/>
                <a:tab pos="1617663" algn="l"/>
              </a:tabLst>
            </a:pPr>
            <a:r>
              <a:rPr lang="en-NZ" b="1" dirty="0">
                <a:solidFill>
                  <a:srgbClr val="FF9B26"/>
                </a:solidFill>
                <a:cs typeface="Arial" pitchFamily="34" charset="0"/>
              </a:rPr>
              <a:t>R21</a:t>
            </a:r>
            <a:r>
              <a:rPr lang="en-NZ" dirty="0">
                <a:cs typeface="Arial" pitchFamily="34" charset="0"/>
              </a:rPr>
              <a:t> 	</a:t>
            </a:r>
            <a:r>
              <a:rPr lang="en-NZ" dirty="0">
                <a:solidFill>
                  <a:srgbClr val="817D76"/>
                </a:solidFill>
                <a:cs typeface="Arial" pitchFamily="34" charset="0"/>
              </a:rPr>
              <a:t>Report on stormwater and wastewater overflows and progress to phase out</a:t>
            </a:r>
          </a:p>
          <a:p>
            <a:pPr marL="627063" indent="-627063">
              <a:spcBef>
                <a:spcPts val="600"/>
              </a:spcBef>
              <a:spcAft>
                <a:spcPts val="600"/>
              </a:spcAft>
              <a:buClr>
                <a:srgbClr val="0064A5"/>
              </a:buClr>
              <a:buSzPct val="90000"/>
              <a:tabLst>
                <a:tab pos="627063" algn="l"/>
                <a:tab pos="1617663" algn="l"/>
              </a:tabLst>
            </a:pPr>
            <a:r>
              <a:rPr lang="en-NZ" b="1" dirty="0">
                <a:solidFill>
                  <a:srgbClr val="FF9B26"/>
                </a:solidFill>
                <a:cs typeface="Arial" pitchFamily="34" charset="0"/>
              </a:rPr>
              <a:t>R22</a:t>
            </a:r>
            <a:r>
              <a:rPr lang="en-NZ" dirty="0">
                <a:cs typeface="Arial" pitchFamily="34" charset="0"/>
              </a:rPr>
              <a:t>	</a:t>
            </a:r>
            <a:r>
              <a:rPr lang="en-NZ" dirty="0">
                <a:solidFill>
                  <a:srgbClr val="817D76"/>
                </a:solidFill>
                <a:cs typeface="Arial" pitchFamily="34" charset="0"/>
              </a:rPr>
              <a:t>Revise Trade Waste Bylaws – cleaner technologies</a:t>
            </a:r>
            <a:endParaRPr lang="en-NZ" dirty="0"/>
          </a:p>
          <a:p>
            <a:pPr marL="627063" indent="-627063" eaLnBrk="1" hangingPunct="1">
              <a:spcBef>
                <a:spcPts val="600"/>
              </a:spcBef>
              <a:spcAft>
                <a:spcPts val="600"/>
              </a:spcAft>
              <a:buClr>
                <a:srgbClr val="0064A5"/>
              </a:buClr>
              <a:buSzPct val="90000"/>
              <a:tabLst>
                <a:tab pos="627063" algn="l"/>
                <a:tab pos="1617663" algn="l"/>
              </a:tabLst>
            </a:pPr>
            <a:endParaRPr lang="en-NZ" sz="1800" dirty="0">
              <a:solidFill>
                <a:srgbClr val="817D76"/>
              </a:solidFill>
              <a:cs typeface="Arial" pitchFamily="34" charset="0"/>
            </a:endParaRPr>
          </a:p>
        </p:txBody>
      </p:sp>
      <p:sp>
        <p:nvSpPr>
          <p:cNvPr id="4" name="Slide Number Placeholder 3"/>
          <p:cNvSpPr>
            <a:spLocks noGrp="1"/>
          </p:cNvSpPr>
          <p:nvPr>
            <p:ph type="sldNum" sz="quarter" idx="12"/>
          </p:nvPr>
        </p:nvSpPr>
        <p:spPr>
          <a:xfrm>
            <a:off x="4671855" y="6582145"/>
            <a:ext cx="1295400" cy="365125"/>
          </a:xfrm>
        </p:spPr>
        <p:txBody>
          <a:bodyPr/>
          <a:lstStyle/>
          <a:p>
            <a:fld id="{E1E088DD-F78F-4A2E-9CDD-6C21E32AB39B}" type="slidenum">
              <a:rPr lang="en-NZ" smtClean="0"/>
              <a:t>16</a:t>
            </a:fld>
            <a:endParaRPr lang="en-NZ" dirty="0"/>
          </a:p>
        </p:txBody>
      </p:sp>
      <p:sp>
        <p:nvSpPr>
          <p:cNvPr id="6" name="TextBox 5"/>
          <p:cNvSpPr txBox="1"/>
          <p:nvPr/>
        </p:nvSpPr>
        <p:spPr>
          <a:xfrm>
            <a:off x="8001000" y="6553200"/>
            <a:ext cx="897467" cy="307777"/>
          </a:xfrm>
          <a:prstGeom prst="rect">
            <a:avLst/>
          </a:prstGeom>
          <a:noFill/>
        </p:spPr>
        <p:txBody>
          <a:bodyPr wrap="square" rtlCol="0">
            <a:spAutoFit/>
          </a:bodyPr>
          <a:lstStyle/>
          <a:p>
            <a:r>
              <a:rPr lang="en-NZ" sz="1400" b="1" dirty="0" err="1">
                <a:solidFill>
                  <a:srgbClr val="817D76"/>
                </a:solidFill>
              </a:rPr>
              <a:t>cont</a:t>
            </a:r>
            <a:r>
              <a:rPr lang="en-NZ" sz="1400" b="1" dirty="0">
                <a:solidFill>
                  <a:srgbClr val="817D76"/>
                </a:solidFill>
              </a:rPr>
              <a:t>…</a:t>
            </a:r>
          </a:p>
        </p:txBody>
      </p:sp>
      <p:pic>
        <p:nvPicPr>
          <p:cNvPr id="5" name="Picture 4"/>
          <p:cNvPicPr>
            <a:picLocks noChangeAspect="1"/>
          </p:cNvPicPr>
          <p:nvPr/>
        </p:nvPicPr>
        <p:blipFill>
          <a:blip r:embed="rId2"/>
          <a:stretch>
            <a:fillRect/>
          </a:stretch>
        </p:blipFill>
        <p:spPr>
          <a:xfrm>
            <a:off x="6443133" y="2057400"/>
            <a:ext cx="2446867" cy="3441256"/>
          </a:xfrm>
          <a:prstGeom prst="rect">
            <a:avLst/>
          </a:prstGeom>
          <a:ln>
            <a:solidFill>
              <a:srgbClr val="0083A9"/>
            </a:solidFill>
          </a:ln>
        </p:spPr>
      </p:pic>
    </p:spTree>
    <p:extLst>
      <p:ext uri="{BB962C8B-B14F-4D97-AF65-F5344CB8AC3E}">
        <p14:creationId xmlns:p14="http://schemas.microsoft.com/office/powerpoint/2010/main" val="264425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346" y="1524000"/>
            <a:ext cx="8338173" cy="5001369"/>
          </a:xfrm>
          <a:prstGeom prst="rect">
            <a:avLst/>
          </a:prstGeom>
          <a:noFill/>
        </p:spPr>
        <p:txBody>
          <a:bodyPr wrap="square" rtlCol="0">
            <a:spAutoFit/>
          </a:bodyPr>
          <a:lstStyle/>
          <a:p>
            <a:pPr marL="627063" indent="-627063">
              <a:spcBef>
                <a:spcPts val="600"/>
              </a:spcBef>
              <a:spcAft>
                <a:spcPts val="300"/>
              </a:spcAft>
              <a:buClr>
                <a:srgbClr val="0064A5"/>
              </a:buClr>
              <a:buSzPct val="90000"/>
              <a:tabLst>
                <a:tab pos="627063" algn="l"/>
                <a:tab pos="1617663" algn="l"/>
              </a:tabLst>
            </a:pPr>
            <a:r>
              <a:rPr lang="en-NZ" b="1" dirty="0">
                <a:solidFill>
                  <a:srgbClr val="FF9B26"/>
                </a:solidFill>
                <a:cs typeface="Arial" pitchFamily="34" charset="0"/>
              </a:rPr>
              <a:t>R42</a:t>
            </a:r>
            <a:r>
              <a:rPr lang="en-NZ" b="1" dirty="0">
                <a:solidFill>
                  <a:srgbClr val="0064A5"/>
                </a:solidFill>
                <a:cs typeface="Arial" pitchFamily="34" charset="0"/>
              </a:rPr>
              <a:t>	</a:t>
            </a:r>
            <a:r>
              <a:rPr lang="en-NZ" dirty="0">
                <a:solidFill>
                  <a:srgbClr val="817D76"/>
                </a:solidFill>
                <a:cs typeface="Arial" pitchFamily="34" charset="0"/>
              </a:rPr>
              <a:t>Water takes must be designed to be consistent with plan objectives and limits</a:t>
            </a:r>
          </a:p>
          <a:p>
            <a:pPr>
              <a:spcBef>
                <a:spcPts val="300"/>
              </a:spcBef>
              <a:buClr>
                <a:srgbClr val="0064A5"/>
              </a:buClr>
              <a:buSzPct val="90000"/>
              <a:tabLst>
                <a:tab pos="719138" algn="l"/>
                <a:tab pos="982663" algn="l"/>
              </a:tabLst>
            </a:pPr>
            <a:r>
              <a:rPr lang="en-NZ" b="1" dirty="0">
                <a:solidFill>
                  <a:srgbClr val="817D76"/>
                </a:solidFill>
                <a:cs typeface="Arial" pitchFamily="34" charset="0"/>
              </a:rPr>
              <a:t>	</a:t>
            </a:r>
            <a:r>
              <a:rPr lang="en-NZ" dirty="0">
                <a:solidFill>
                  <a:srgbClr val="817D76"/>
                </a:solidFill>
                <a:cs typeface="Arial" pitchFamily="34" charset="0"/>
              </a:rPr>
              <a:t>-	reliability of access to water </a:t>
            </a:r>
          </a:p>
          <a:p>
            <a:pPr>
              <a:spcAft>
                <a:spcPts val="600"/>
              </a:spcAft>
              <a:buClr>
                <a:srgbClr val="0064A5"/>
              </a:buClr>
              <a:buSzPct val="90000"/>
              <a:tabLst>
                <a:tab pos="719138" algn="l"/>
                <a:tab pos="982663" algn="l"/>
              </a:tabLst>
            </a:pPr>
            <a:r>
              <a:rPr lang="en-NZ" dirty="0">
                <a:solidFill>
                  <a:srgbClr val="817D76"/>
                </a:solidFill>
                <a:cs typeface="Arial" pitchFamily="34" charset="0"/>
              </a:rPr>
              <a:t>	- 	variation circumstances	  </a:t>
            </a:r>
          </a:p>
          <a:p>
            <a:pPr marL="627063" indent="-627063">
              <a:spcBef>
                <a:spcPts val="600"/>
              </a:spcBef>
              <a:spcAft>
                <a:spcPts val="600"/>
              </a:spcAft>
              <a:buClr>
                <a:srgbClr val="0064A5"/>
              </a:buClr>
              <a:buSzPct val="90000"/>
              <a:tabLst>
                <a:tab pos="627063" algn="l"/>
                <a:tab pos="1795463" algn="l"/>
              </a:tabLst>
            </a:pPr>
            <a:r>
              <a:rPr lang="en-NZ" b="1" dirty="0">
                <a:solidFill>
                  <a:srgbClr val="FF9B26"/>
                </a:solidFill>
                <a:cs typeface="Arial" pitchFamily="34" charset="0"/>
              </a:rPr>
              <a:t>R43</a:t>
            </a:r>
            <a:r>
              <a:rPr lang="en-NZ" dirty="0">
                <a:solidFill>
                  <a:srgbClr val="FF9B26"/>
                </a:solidFill>
                <a:cs typeface="Arial" pitchFamily="34" charset="0"/>
              </a:rPr>
              <a:t> </a:t>
            </a:r>
            <a:r>
              <a:rPr lang="en-NZ" dirty="0">
                <a:cs typeface="Arial" pitchFamily="34" charset="0"/>
              </a:rPr>
              <a:t>	</a:t>
            </a:r>
            <a:r>
              <a:rPr lang="en-NZ" dirty="0">
                <a:solidFill>
                  <a:srgbClr val="817D76"/>
                </a:solidFill>
                <a:cs typeface="Arial" pitchFamily="34" charset="0"/>
              </a:rPr>
              <a:t>Give additional weight to sunk capital in issuing consents</a:t>
            </a:r>
          </a:p>
          <a:p>
            <a:pPr marL="627063" indent="-627063" eaLnBrk="1" hangingPunct="1">
              <a:spcBef>
                <a:spcPts val="600"/>
              </a:spcBef>
              <a:spcAft>
                <a:spcPts val="600"/>
              </a:spcAft>
              <a:buClr>
                <a:srgbClr val="0064A5"/>
              </a:buClr>
              <a:buSzPct val="90000"/>
              <a:tabLst>
                <a:tab pos="627063" algn="l"/>
                <a:tab pos="1795463" algn="l"/>
              </a:tabLst>
            </a:pPr>
            <a:r>
              <a:rPr lang="en-NZ" b="1" dirty="0">
                <a:solidFill>
                  <a:srgbClr val="FF9B26"/>
                </a:solidFill>
                <a:cs typeface="Arial" pitchFamily="34" charset="0"/>
              </a:rPr>
              <a:t>R51</a:t>
            </a:r>
            <a:r>
              <a:rPr lang="en-NZ" dirty="0">
                <a:cs typeface="Arial" pitchFamily="34" charset="0"/>
              </a:rPr>
              <a:t> 	</a:t>
            </a:r>
            <a:r>
              <a:rPr lang="en-NZ" dirty="0">
                <a:solidFill>
                  <a:srgbClr val="817D76"/>
                </a:solidFill>
                <a:cs typeface="Arial" pitchFamily="34" charset="0"/>
              </a:rPr>
              <a:t>Water suppliers should meter municipal supplies </a:t>
            </a:r>
            <a:r>
              <a:rPr lang="en-NZ" u="sng" dirty="0">
                <a:solidFill>
                  <a:srgbClr val="817D76"/>
                </a:solidFill>
                <a:cs typeface="Arial" pitchFamily="34" charset="0"/>
              </a:rPr>
              <a:t>at</a:t>
            </a:r>
            <a:r>
              <a:rPr lang="en-NZ" dirty="0">
                <a:solidFill>
                  <a:srgbClr val="817D76"/>
                </a:solidFill>
                <a:cs typeface="Arial" pitchFamily="34" charset="0"/>
              </a:rPr>
              <a:t> scales </a:t>
            </a:r>
            <a:r>
              <a:rPr lang="en-NZ" u="sng" dirty="0">
                <a:solidFill>
                  <a:srgbClr val="817D76"/>
                </a:solidFill>
                <a:cs typeface="Arial" pitchFamily="34" charset="0"/>
              </a:rPr>
              <a:t>that are appropriate for asset management purposes</a:t>
            </a:r>
          </a:p>
          <a:p>
            <a:pPr marL="627063" indent="-627063" eaLnBrk="1" hangingPunct="1">
              <a:spcBef>
                <a:spcPts val="600"/>
              </a:spcBef>
              <a:spcAft>
                <a:spcPts val="600"/>
              </a:spcAft>
              <a:buClr>
                <a:srgbClr val="0064A5"/>
              </a:buClr>
              <a:buSzPct val="90000"/>
              <a:tabLst>
                <a:tab pos="627063" algn="l"/>
                <a:tab pos="1795463" algn="l"/>
              </a:tabLst>
            </a:pPr>
            <a:r>
              <a:rPr lang="en-NZ" b="1" dirty="0">
                <a:solidFill>
                  <a:srgbClr val="FF9B26"/>
                </a:solidFill>
                <a:cs typeface="Arial" pitchFamily="34" charset="0"/>
              </a:rPr>
              <a:t>R52</a:t>
            </a:r>
            <a:r>
              <a:rPr lang="en-NZ" dirty="0">
                <a:solidFill>
                  <a:srgbClr val="817D76"/>
                </a:solidFill>
                <a:cs typeface="Arial" pitchFamily="34" charset="0"/>
              </a:rPr>
              <a:t>	Volumetric metering in municipal supply </a:t>
            </a:r>
            <a:r>
              <a:rPr lang="en-NZ" u="sng" dirty="0">
                <a:solidFill>
                  <a:srgbClr val="817D76"/>
                </a:solidFill>
                <a:cs typeface="Arial" pitchFamily="34" charset="0"/>
              </a:rPr>
              <a:t>where population growth – expected growth</a:t>
            </a:r>
          </a:p>
          <a:p>
            <a:pPr marL="627063" indent="-627063" eaLnBrk="1" hangingPunct="1">
              <a:spcBef>
                <a:spcPts val="600"/>
              </a:spcBef>
              <a:spcAft>
                <a:spcPts val="600"/>
              </a:spcAft>
              <a:buClr>
                <a:srgbClr val="0064A5"/>
              </a:buClr>
              <a:buSzPct val="90000"/>
              <a:tabLst>
                <a:tab pos="627063" algn="l"/>
                <a:tab pos="1795463" algn="l"/>
              </a:tabLst>
            </a:pPr>
            <a:r>
              <a:rPr lang="en-NZ" b="1" dirty="0">
                <a:solidFill>
                  <a:srgbClr val="FF9B26"/>
                </a:solidFill>
                <a:cs typeface="Arial" pitchFamily="34" charset="0"/>
              </a:rPr>
              <a:t>R53</a:t>
            </a:r>
            <a:r>
              <a:rPr lang="en-NZ" dirty="0">
                <a:solidFill>
                  <a:srgbClr val="817D76"/>
                </a:solidFill>
                <a:cs typeface="Arial" pitchFamily="34" charset="0"/>
              </a:rPr>
              <a:t>	Water suppliers </a:t>
            </a:r>
            <a:r>
              <a:rPr lang="en-NZ" u="sng" dirty="0">
                <a:solidFill>
                  <a:srgbClr val="817D76"/>
                </a:solidFill>
                <a:cs typeface="Arial" pitchFamily="34" charset="0"/>
              </a:rPr>
              <a:t>must</a:t>
            </a:r>
            <a:r>
              <a:rPr lang="en-NZ" dirty="0">
                <a:solidFill>
                  <a:srgbClr val="817D76"/>
                </a:solidFill>
                <a:cs typeface="Arial" pitchFamily="34" charset="0"/>
              </a:rPr>
              <a:t> monitor </a:t>
            </a:r>
            <a:r>
              <a:rPr lang="en-NZ" u="sng" dirty="0">
                <a:solidFill>
                  <a:srgbClr val="817D76"/>
                </a:solidFill>
                <a:cs typeface="Arial" pitchFamily="34" charset="0"/>
              </a:rPr>
              <a:t>and report </a:t>
            </a:r>
            <a:r>
              <a:rPr lang="en-NZ" dirty="0">
                <a:solidFill>
                  <a:srgbClr val="817D76"/>
                </a:solidFill>
                <a:cs typeface="Arial" pitchFamily="34" charset="0"/>
              </a:rPr>
              <a:t>on levels of leakage and have actions</a:t>
            </a:r>
          </a:p>
          <a:p>
            <a:pPr marL="627063" indent="-627063" eaLnBrk="1" hangingPunct="1">
              <a:spcBef>
                <a:spcPts val="600"/>
              </a:spcBef>
              <a:spcAft>
                <a:spcPts val="600"/>
              </a:spcAft>
              <a:buClr>
                <a:srgbClr val="0064A5"/>
              </a:buClr>
              <a:buSzPct val="90000"/>
              <a:tabLst>
                <a:tab pos="627063" algn="l"/>
                <a:tab pos="1795463" algn="l"/>
              </a:tabLst>
            </a:pPr>
            <a:r>
              <a:rPr lang="en-NZ" b="1" dirty="0">
                <a:solidFill>
                  <a:srgbClr val="FF9B26"/>
                </a:solidFill>
                <a:cs typeface="Arial" pitchFamily="34" charset="0"/>
              </a:rPr>
              <a:t>R55 </a:t>
            </a:r>
            <a:r>
              <a:rPr lang="en-NZ" b="1" dirty="0">
                <a:solidFill>
                  <a:srgbClr val="817D76"/>
                </a:solidFill>
                <a:cs typeface="Arial" pitchFamily="34" charset="0"/>
              </a:rPr>
              <a:t>	</a:t>
            </a:r>
            <a:r>
              <a:rPr lang="en-NZ" dirty="0">
                <a:solidFill>
                  <a:srgbClr val="817D76"/>
                </a:solidFill>
                <a:cs typeface="Arial" pitchFamily="34" charset="0"/>
              </a:rPr>
              <a:t>Catchment level policies to include (amongst other things) </a:t>
            </a:r>
          </a:p>
          <a:p>
            <a:pPr marL="1252538" indent="-1252538" eaLnBrk="1" hangingPunct="1">
              <a:spcBef>
                <a:spcPts val="600"/>
              </a:spcBef>
              <a:spcAft>
                <a:spcPts val="600"/>
              </a:spcAft>
              <a:buClr>
                <a:srgbClr val="0064A5"/>
              </a:buClr>
              <a:buSzPct val="90000"/>
              <a:tabLst>
                <a:tab pos="1074738" algn="l"/>
              </a:tabLst>
            </a:pPr>
            <a:r>
              <a:rPr lang="en-NZ" dirty="0">
                <a:solidFill>
                  <a:srgbClr val="817D76"/>
                </a:solidFill>
                <a:cs typeface="Arial" pitchFamily="34" charset="0"/>
              </a:rPr>
              <a:t>	-	recognise prior investment in measures that lead to greater water use efficiency and water quality mitigation	</a:t>
            </a:r>
          </a:p>
        </p:txBody>
      </p:sp>
      <p:sp>
        <p:nvSpPr>
          <p:cNvPr id="4" name="Slide Number Placeholder 3"/>
          <p:cNvSpPr>
            <a:spLocks noGrp="1"/>
          </p:cNvSpPr>
          <p:nvPr>
            <p:ph type="sldNum" sz="quarter" idx="12"/>
          </p:nvPr>
        </p:nvSpPr>
        <p:spPr/>
        <p:txBody>
          <a:bodyPr/>
          <a:lstStyle/>
          <a:p>
            <a:fld id="{E1E088DD-F78F-4A2E-9CDD-6C21E32AB39B}" type="slidenum">
              <a:rPr lang="en-NZ" smtClean="0"/>
              <a:t>17</a:t>
            </a:fld>
            <a:endParaRPr lang="en-NZ" dirty="0"/>
          </a:p>
        </p:txBody>
      </p:sp>
      <p:sp>
        <p:nvSpPr>
          <p:cNvPr id="7" name="Title 1"/>
          <p:cNvSpPr txBox="1">
            <a:spLocks/>
          </p:cNvSpPr>
          <p:nvPr/>
        </p:nvSpPr>
        <p:spPr>
          <a:xfrm>
            <a:off x="152400" y="172849"/>
            <a:ext cx="8746067" cy="1133507"/>
          </a:xfrm>
          <a:prstGeom prst="rect">
            <a:avLst/>
          </a:prstGeom>
        </p:spPr>
        <p:txBody>
          <a:bodyP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tabLst>
                <a:tab pos="7891463" algn="l"/>
              </a:tabLst>
            </a:pPr>
            <a:r>
              <a:rPr lang="en-NZ" sz="3200" b="1" dirty="0">
                <a:solidFill>
                  <a:srgbClr val="817D76"/>
                </a:solidFill>
              </a:rPr>
              <a:t>Land &amp; Water Forum Fourth Report – Further Key Engineering/Technical Matters 	</a:t>
            </a:r>
            <a:r>
              <a:rPr lang="en-NZ" sz="1400" b="1" dirty="0" err="1">
                <a:solidFill>
                  <a:srgbClr val="817D76"/>
                </a:solidFill>
              </a:rPr>
              <a:t>cont</a:t>
            </a:r>
            <a:r>
              <a:rPr lang="en-NZ" sz="1400" b="1" dirty="0">
                <a:solidFill>
                  <a:srgbClr val="817D76"/>
                </a:solidFill>
              </a:rPr>
              <a:t>…</a:t>
            </a:r>
          </a:p>
        </p:txBody>
      </p:sp>
    </p:spTree>
    <p:extLst>
      <p:ext uri="{BB962C8B-B14F-4D97-AF65-F5344CB8AC3E}">
        <p14:creationId xmlns:p14="http://schemas.microsoft.com/office/powerpoint/2010/main" val="1338896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746" y="6140980"/>
            <a:ext cx="9144000" cy="643465"/>
          </a:xfrm>
          <a:prstGeom prst="rect">
            <a:avLst/>
          </a:prstGeom>
        </p:spPr>
      </p:pic>
      <p:sp>
        <p:nvSpPr>
          <p:cNvPr id="6" name="Slide Number Placeholder 5"/>
          <p:cNvSpPr>
            <a:spLocks noGrp="1"/>
          </p:cNvSpPr>
          <p:nvPr>
            <p:ph type="sldNum" sz="quarter" idx="12"/>
          </p:nvPr>
        </p:nvSpPr>
        <p:spPr>
          <a:xfrm>
            <a:off x="3513946" y="6601882"/>
            <a:ext cx="2133600" cy="365125"/>
          </a:xfrm>
        </p:spPr>
        <p:txBody>
          <a:bodyPr/>
          <a:lstStyle/>
          <a:p>
            <a:fld id="{E1E088DD-F78F-4A2E-9CDD-6C21E32AB39B}" type="slidenum">
              <a:rPr lang="en-NZ" smtClean="0"/>
              <a:t>18</a:t>
            </a:fld>
            <a:endParaRPr lang="en-NZ" dirty="0"/>
          </a:p>
        </p:txBody>
      </p:sp>
      <p:pic>
        <p:nvPicPr>
          <p:cNvPr id="3" name="Picture 2"/>
          <p:cNvPicPr>
            <a:picLocks noChangeAspect="1"/>
          </p:cNvPicPr>
          <p:nvPr/>
        </p:nvPicPr>
        <p:blipFill rotWithShape="1">
          <a:blip r:embed="rId3"/>
          <a:srcRect l="2012" t="6734" r="5764" b="23881"/>
          <a:stretch/>
        </p:blipFill>
        <p:spPr>
          <a:xfrm>
            <a:off x="4463349" y="1156781"/>
            <a:ext cx="2553025" cy="349290"/>
          </a:xfrm>
          <a:prstGeom prst="rect">
            <a:avLst/>
          </a:prstGeom>
        </p:spPr>
      </p:pic>
      <p:pic>
        <p:nvPicPr>
          <p:cNvPr id="2" name="Picture 1"/>
          <p:cNvPicPr>
            <a:picLocks noChangeAspect="1"/>
          </p:cNvPicPr>
          <p:nvPr/>
        </p:nvPicPr>
        <p:blipFill rotWithShape="1">
          <a:blip r:embed="rId4"/>
          <a:srcRect l="6611"/>
          <a:stretch/>
        </p:blipFill>
        <p:spPr>
          <a:xfrm>
            <a:off x="7696200" y="110161"/>
            <a:ext cx="1295399" cy="1921577"/>
          </a:xfrm>
          <a:prstGeom prst="rect">
            <a:avLst/>
          </a:prstGeom>
          <a:ln>
            <a:solidFill>
              <a:srgbClr val="0083A9"/>
            </a:solidFill>
          </a:ln>
        </p:spPr>
      </p:pic>
      <p:sp>
        <p:nvSpPr>
          <p:cNvPr id="5" name="TextBox 4"/>
          <p:cNvSpPr txBox="1"/>
          <p:nvPr/>
        </p:nvSpPr>
        <p:spPr>
          <a:xfrm>
            <a:off x="322013" y="1781335"/>
            <a:ext cx="8348133" cy="2846933"/>
          </a:xfrm>
          <a:prstGeom prst="rect">
            <a:avLst/>
          </a:prstGeom>
          <a:noFill/>
        </p:spPr>
        <p:txBody>
          <a:bodyPr wrap="square" rtlCol="0">
            <a:spAutoFit/>
          </a:bodyPr>
          <a:lstStyle/>
          <a:p>
            <a:r>
              <a:rPr lang="en-NZ" b="1" dirty="0">
                <a:solidFill>
                  <a:srgbClr val="FF9B26"/>
                </a:solidFill>
                <a:ea typeface="+mj-ea"/>
                <a:cs typeface="Arial"/>
              </a:rPr>
              <a:t>Purpose of the Plan</a:t>
            </a:r>
          </a:p>
          <a:p>
            <a:pPr marL="342900" indent="-342900" eaLnBrk="1" hangingPunct="1">
              <a:spcBef>
                <a:spcPts val="600"/>
              </a:spcBef>
              <a:spcAft>
                <a:spcPts val="600"/>
              </a:spcAft>
              <a:buClr>
                <a:srgbClr val="FF9B26"/>
              </a:buClr>
              <a:buSzPct val="90000"/>
              <a:buFont typeface="Arial" pitchFamily="34" charset="0"/>
              <a:buChar char="•"/>
            </a:pPr>
            <a:r>
              <a:rPr lang="en-NZ" sz="1800" dirty="0">
                <a:solidFill>
                  <a:srgbClr val="817D76"/>
                </a:solidFill>
                <a:ea typeface="+mn-ea"/>
                <a:cs typeface="Arial" pitchFamily="34" charset="0"/>
              </a:rPr>
              <a:t>Set a marketer for New Zealand’s long-term infrastructure journey and the progress achieved</a:t>
            </a:r>
          </a:p>
          <a:p>
            <a:pPr marL="342900" indent="-342900" eaLnBrk="1" hangingPunct="1">
              <a:spcBef>
                <a:spcPts val="600"/>
              </a:spcBef>
              <a:spcAft>
                <a:spcPts val="600"/>
              </a:spcAft>
              <a:buClr>
                <a:srgbClr val="FF9B26"/>
              </a:buClr>
              <a:buSzPct val="90000"/>
              <a:buFont typeface="Arial" pitchFamily="34" charset="0"/>
              <a:buChar char="•"/>
            </a:pPr>
            <a:r>
              <a:rPr lang="en-NZ" sz="1800" dirty="0">
                <a:solidFill>
                  <a:srgbClr val="817D76"/>
                </a:solidFill>
                <a:ea typeface="+mn-ea"/>
                <a:cs typeface="Arial" pitchFamily="34" charset="0"/>
              </a:rPr>
              <a:t>Advance the debate on long-term provision of infrastructure</a:t>
            </a:r>
          </a:p>
          <a:p>
            <a:pPr marL="342900" indent="-342900" eaLnBrk="1" hangingPunct="1">
              <a:spcBef>
                <a:spcPts val="600"/>
              </a:spcBef>
              <a:spcAft>
                <a:spcPts val="600"/>
              </a:spcAft>
              <a:buClr>
                <a:srgbClr val="FF9B26"/>
              </a:buClr>
              <a:buSzPct val="90000"/>
              <a:buFont typeface="Arial" pitchFamily="34" charset="0"/>
              <a:buChar char="•"/>
            </a:pPr>
            <a:r>
              <a:rPr lang="en-NZ" sz="1800" dirty="0">
                <a:solidFill>
                  <a:srgbClr val="817D76"/>
                </a:solidFill>
                <a:ea typeface="+mn-ea"/>
                <a:cs typeface="Arial" pitchFamily="34" charset="0"/>
              </a:rPr>
              <a:t>Deliver a step change in our approach to infrastructure planning and management and </a:t>
            </a:r>
          </a:p>
          <a:p>
            <a:pPr marL="342900" indent="-342900" eaLnBrk="1" hangingPunct="1">
              <a:spcBef>
                <a:spcPts val="600"/>
              </a:spcBef>
              <a:spcAft>
                <a:spcPts val="600"/>
              </a:spcAft>
              <a:buClr>
                <a:srgbClr val="FF9B26"/>
              </a:buClr>
              <a:buSzPct val="90000"/>
              <a:buFont typeface="Arial" pitchFamily="34" charset="0"/>
              <a:buChar char="•"/>
            </a:pPr>
            <a:r>
              <a:rPr lang="en-NZ" sz="1800" dirty="0">
                <a:solidFill>
                  <a:srgbClr val="817D76"/>
                </a:solidFill>
                <a:ea typeface="+mn-ea"/>
                <a:cs typeface="Arial" pitchFamily="34" charset="0"/>
              </a:rPr>
              <a:t>Provide confidence to businesses and people to invest in capital, develop skills and take risk</a:t>
            </a:r>
          </a:p>
        </p:txBody>
      </p:sp>
      <p:sp>
        <p:nvSpPr>
          <p:cNvPr id="8" name="Rectangle 7"/>
          <p:cNvSpPr/>
          <p:nvPr/>
        </p:nvSpPr>
        <p:spPr>
          <a:xfrm>
            <a:off x="491347" y="4858719"/>
            <a:ext cx="8178799" cy="646331"/>
          </a:xfrm>
          <a:prstGeom prst="rect">
            <a:avLst/>
          </a:prstGeom>
        </p:spPr>
        <p:txBody>
          <a:bodyPr wrap="square">
            <a:spAutoFit/>
          </a:bodyPr>
          <a:lstStyle/>
          <a:p>
            <a:pPr algn="ctr"/>
            <a:r>
              <a:rPr lang="en-NZ" sz="1800" dirty="0">
                <a:solidFill>
                  <a:srgbClr val="FF9B26"/>
                </a:solidFill>
                <a:ea typeface="+mj-ea"/>
                <a:cs typeface="Arial"/>
              </a:rPr>
              <a:t>Two outcomes sought from the Plan – better use of existing infrastructure and better allocation of new investment </a:t>
            </a:r>
          </a:p>
        </p:txBody>
      </p:sp>
      <p:sp>
        <p:nvSpPr>
          <p:cNvPr id="10" name="Title 1"/>
          <p:cNvSpPr>
            <a:spLocks noGrp="1"/>
          </p:cNvSpPr>
          <p:nvPr>
            <p:ph type="title"/>
          </p:nvPr>
        </p:nvSpPr>
        <p:spPr>
          <a:xfrm>
            <a:off x="110068" y="143394"/>
            <a:ext cx="7349066" cy="1143000"/>
          </a:xfrm>
        </p:spPr>
        <p:txBody>
          <a:bodyPr>
            <a:normAutofit/>
          </a:bodyPr>
          <a:lstStyle/>
          <a:p>
            <a:r>
              <a:rPr lang="en-NZ" sz="3200" b="1" dirty="0">
                <a:solidFill>
                  <a:srgbClr val="817D76"/>
                </a:solidFill>
              </a:rPr>
              <a:t>The Thirty Year New Zealand Infrastructure Plan 2015 </a:t>
            </a:r>
          </a:p>
        </p:txBody>
      </p:sp>
    </p:spTree>
    <p:extLst>
      <p:ext uri="{BB962C8B-B14F-4D97-AF65-F5344CB8AC3E}">
        <p14:creationId xmlns:p14="http://schemas.microsoft.com/office/powerpoint/2010/main" val="84307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 y="6140980"/>
            <a:ext cx="9144000" cy="643465"/>
          </a:xfrm>
          <a:prstGeom prst="rect">
            <a:avLst/>
          </a:prstGeom>
        </p:spPr>
      </p:pic>
      <p:sp>
        <p:nvSpPr>
          <p:cNvPr id="2" name="Title 1"/>
          <p:cNvSpPr>
            <a:spLocks noGrp="1"/>
          </p:cNvSpPr>
          <p:nvPr>
            <p:ph type="title"/>
          </p:nvPr>
        </p:nvSpPr>
        <p:spPr>
          <a:xfrm>
            <a:off x="289290" y="162020"/>
            <a:ext cx="5273310" cy="752305"/>
          </a:xfrm>
        </p:spPr>
        <p:txBody>
          <a:bodyPr>
            <a:normAutofit/>
          </a:bodyPr>
          <a:lstStyle/>
          <a:p>
            <a:r>
              <a:rPr lang="en-NZ" sz="3200" b="1" dirty="0">
                <a:solidFill>
                  <a:srgbClr val="817D76"/>
                </a:solidFill>
              </a:rPr>
              <a:t>The Key Challenges</a:t>
            </a:r>
          </a:p>
        </p:txBody>
      </p:sp>
      <p:sp>
        <p:nvSpPr>
          <p:cNvPr id="3" name="Slide Number Placeholder 2"/>
          <p:cNvSpPr>
            <a:spLocks noGrp="1"/>
          </p:cNvSpPr>
          <p:nvPr>
            <p:ph type="sldNum" sz="quarter" idx="12"/>
          </p:nvPr>
        </p:nvSpPr>
        <p:spPr/>
        <p:txBody>
          <a:bodyPr/>
          <a:lstStyle/>
          <a:p>
            <a:fld id="{E1E088DD-F78F-4A2E-9CDD-6C21E32AB39B}" type="slidenum">
              <a:rPr lang="en-NZ" smtClean="0"/>
              <a:t>19</a:t>
            </a:fld>
            <a:endParaRPr lang="en-NZ" dirty="0"/>
          </a:p>
        </p:txBody>
      </p:sp>
      <p:sp>
        <p:nvSpPr>
          <p:cNvPr id="8" name="Rounded Rectangle 7"/>
          <p:cNvSpPr/>
          <p:nvPr/>
        </p:nvSpPr>
        <p:spPr>
          <a:xfrm>
            <a:off x="289291" y="985762"/>
            <a:ext cx="7178310" cy="815444"/>
          </a:xfrm>
          <a:prstGeom prst="roundRect">
            <a:avLst/>
          </a:prstGeom>
          <a:solidFill>
            <a:srgbClr val="FF9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chemeClr val="bg1"/>
                </a:solidFill>
              </a:rPr>
              <a:t>Broadly, New Zealand has a good infrastructure base for today.  However, to be successful over the next 30 years we need to have resolved a number of challenges…</a:t>
            </a:r>
          </a:p>
        </p:txBody>
      </p:sp>
      <p:sp>
        <p:nvSpPr>
          <p:cNvPr id="10" name="Content Placeholder 2"/>
          <p:cNvSpPr>
            <a:spLocks noGrp="1"/>
          </p:cNvSpPr>
          <p:nvPr>
            <p:ph idx="1"/>
          </p:nvPr>
        </p:nvSpPr>
        <p:spPr>
          <a:xfrm>
            <a:off x="107576" y="2019394"/>
            <a:ext cx="8670885" cy="4294622"/>
          </a:xfrm>
        </p:spPr>
        <p:txBody>
          <a:bodyPr>
            <a:normAutofit fontScale="55000" lnSpcReduction="20000"/>
          </a:bodyPr>
          <a:lstStyle/>
          <a:p>
            <a:pPr marL="457200" indent="-185738" fontAlgn="base">
              <a:spcBef>
                <a:spcPts val="600"/>
              </a:spcBef>
              <a:spcAft>
                <a:spcPts val="600"/>
              </a:spcAft>
              <a:buClr>
                <a:srgbClr val="FF9B26"/>
              </a:buClr>
              <a:buFont typeface="Arial" panose="020B0604020202020204" pitchFamily="34" charset="0"/>
              <a:buChar char="•"/>
            </a:pPr>
            <a:r>
              <a:rPr lang="en-NZ" dirty="0"/>
              <a:t>Ageing assets and infrastructure networks</a:t>
            </a:r>
          </a:p>
          <a:p>
            <a:pPr marL="457200" indent="-185738" fontAlgn="base">
              <a:spcBef>
                <a:spcPts val="600"/>
              </a:spcBef>
              <a:spcAft>
                <a:spcPts val="600"/>
              </a:spcAft>
              <a:buClr>
                <a:srgbClr val="FF9B26"/>
              </a:buClr>
              <a:buFont typeface="Arial" panose="020B0604020202020204" pitchFamily="34" charset="0"/>
              <a:buChar char="•"/>
            </a:pPr>
            <a:r>
              <a:rPr lang="en-NZ" dirty="0"/>
              <a:t>Affordability constraints</a:t>
            </a:r>
          </a:p>
          <a:p>
            <a:pPr marL="457200" indent="-185738" fontAlgn="base">
              <a:spcBef>
                <a:spcPts val="600"/>
              </a:spcBef>
              <a:spcAft>
                <a:spcPts val="600"/>
              </a:spcAft>
              <a:buClr>
                <a:srgbClr val="FF9B26"/>
              </a:buClr>
              <a:buFont typeface="Arial" panose="020B0604020202020204" pitchFamily="34" charset="0"/>
              <a:buChar char="•"/>
            </a:pPr>
            <a:r>
              <a:rPr lang="en-NZ" dirty="0"/>
              <a:t>Population ageing </a:t>
            </a:r>
          </a:p>
          <a:p>
            <a:pPr marL="457200" indent="-185738" fontAlgn="base">
              <a:spcBef>
                <a:spcPts val="600"/>
              </a:spcBef>
              <a:spcAft>
                <a:spcPts val="600"/>
              </a:spcAft>
              <a:buClr>
                <a:srgbClr val="FF9B26"/>
              </a:buClr>
              <a:buFont typeface="Arial" panose="020B0604020202020204" pitchFamily="34" charset="0"/>
              <a:buChar char="•"/>
            </a:pPr>
            <a:r>
              <a:rPr lang="en-NZ" dirty="0"/>
              <a:t>Regional growth and decline</a:t>
            </a:r>
          </a:p>
          <a:p>
            <a:pPr marL="457200" indent="-185738" fontAlgn="base">
              <a:spcBef>
                <a:spcPts val="600"/>
              </a:spcBef>
              <a:spcAft>
                <a:spcPts val="600"/>
              </a:spcAft>
              <a:buClr>
                <a:srgbClr val="FF9B26"/>
              </a:buClr>
              <a:buFont typeface="Arial" panose="020B0604020202020204" pitchFamily="34" charset="0"/>
              <a:buChar char="•"/>
            </a:pPr>
            <a:r>
              <a:rPr lang="en-NZ" dirty="0"/>
              <a:t>Productivity gaps</a:t>
            </a:r>
          </a:p>
          <a:p>
            <a:pPr marL="457200" indent="-185738" fontAlgn="base">
              <a:spcBef>
                <a:spcPts val="600"/>
              </a:spcBef>
              <a:spcAft>
                <a:spcPts val="600"/>
              </a:spcAft>
              <a:buClr>
                <a:srgbClr val="FF9B26"/>
              </a:buClr>
              <a:buFont typeface="Arial" panose="020B0604020202020204" pitchFamily="34" charset="0"/>
              <a:buChar char="•"/>
            </a:pPr>
            <a:r>
              <a:rPr lang="en-NZ" dirty="0"/>
              <a:t>Technology change and cyber security risk</a:t>
            </a:r>
          </a:p>
          <a:p>
            <a:pPr marL="457200" indent="-185738" fontAlgn="base">
              <a:spcBef>
                <a:spcPts val="600"/>
              </a:spcBef>
              <a:spcAft>
                <a:spcPts val="600"/>
              </a:spcAft>
              <a:buClr>
                <a:srgbClr val="FF9B26"/>
              </a:buClr>
              <a:buFont typeface="Arial" panose="020B0604020202020204" pitchFamily="34" charset="0"/>
              <a:buChar char="•"/>
            </a:pPr>
            <a:r>
              <a:rPr lang="en-NZ" dirty="0"/>
              <a:t>Infrastructure pinchpoints, especially in Auckland</a:t>
            </a:r>
          </a:p>
          <a:p>
            <a:pPr marL="457200" indent="-185738" fontAlgn="base">
              <a:spcBef>
                <a:spcPts val="600"/>
              </a:spcBef>
              <a:spcAft>
                <a:spcPts val="600"/>
              </a:spcAft>
              <a:buClr>
                <a:srgbClr val="FF9B26"/>
              </a:buClr>
              <a:buFont typeface="Arial" panose="020B0604020202020204" pitchFamily="34" charset="0"/>
              <a:buChar char="•"/>
            </a:pPr>
            <a:r>
              <a:rPr lang="en-NZ" dirty="0"/>
              <a:t>Shift in economic gravity to Asia and the opportunities this provides </a:t>
            </a:r>
          </a:p>
          <a:p>
            <a:pPr marL="457200" indent="-185738" fontAlgn="base">
              <a:spcBef>
                <a:spcPts val="600"/>
              </a:spcBef>
              <a:spcAft>
                <a:spcPts val="600"/>
              </a:spcAft>
              <a:buClr>
                <a:srgbClr val="FF9B26"/>
              </a:buClr>
              <a:buFont typeface="Arial" panose="020B0604020202020204" pitchFamily="34" charset="0"/>
              <a:buChar char="•"/>
            </a:pPr>
            <a:r>
              <a:rPr lang="en-NZ" dirty="0"/>
              <a:t>Climate change and limits on natural resources  </a:t>
            </a:r>
          </a:p>
          <a:p>
            <a:pPr marL="0" indent="0" algn="ctr" fontAlgn="base">
              <a:spcBef>
                <a:spcPts val="600"/>
              </a:spcBef>
              <a:spcAft>
                <a:spcPts val="600"/>
              </a:spcAft>
              <a:buNone/>
            </a:pPr>
            <a:r>
              <a:rPr lang="en-NZ" b="1" dirty="0">
                <a:solidFill>
                  <a:srgbClr val="FF9B26"/>
                </a:solidFill>
                <a:latin typeface="+mn-lt"/>
                <a:cs typeface="Arial"/>
              </a:rPr>
              <a:t>Do we agree participants?</a:t>
            </a:r>
          </a:p>
          <a:p>
            <a:pPr marL="0" indent="0" algn="ctr" fontAlgn="base">
              <a:spcBef>
                <a:spcPts val="600"/>
              </a:spcBef>
              <a:spcAft>
                <a:spcPts val="600"/>
              </a:spcAft>
              <a:buNone/>
            </a:pPr>
            <a:r>
              <a:rPr lang="en-NZ" b="1" dirty="0">
                <a:solidFill>
                  <a:srgbClr val="FF9B26"/>
                </a:solidFill>
                <a:latin typeface="+mn-lt"/>
                <a:cs typeface="Arial"/>
              </a:rPr>
              <a:t>What is missing?</a:t>
            </a:r>
          </a:p>
          <a:p>
            <a:pPr fontAlgn="base">
              <a:spcBef>
                <a:spcPts val="600"/>
              </a:spcBef>
              <a:spcAft>
                <a:spcPts val="600"/>
              </a:spcAft>
            </a:pPr>
            <a:endParaRPr lang="en-NZ" dirty="0"/>
          </a:p>
          <a:p>
            <a:pPr fontAlgn="base">
              <a:spcBef>
                <a:spcPts val="600"/>
              </a:spcBef>
              <a:spcAft>
                <a:spcPts val="600"/>
              </a:spcAft>
            </a:pPr>
            <a:endParaRPr lang="en-NZ" dirty="0"/>
          </a:p>
        </p:txBody>
      </p:sp>
      <p:pic>
        <p:nvPicPr>
          <p:cNvPr id="11" name="Picture 10"/>
          <p:cNvPicPr>
            <a:picLocks noChangeAspect="1"/>
          </p:cNvPicPr>
          <p:nvPr/>
        </p:nvPicPr>
        <p:blipFill rotWithShape="1">
          <a:blip r:embed="rId3"/>
          <a:srcRect l="6611"/>
          <a:stretch/>
        </p:blipFill>
        <p:spPr>
          <a:xfrm>
            <a:off x="7793247" y="97817"/>
            <a:ext cx="1295399" cy="1921577"/>
          </a:xfrm>
          <a:prstGeom prst="rect">
            <a:avLst/>
          </a:prstGeom>
          <a:ln>
            <a:solidFill>
              <a:srgbClr val="0083A9"/>
            </a:solidFill>
          </a:ln>
        </p:spPr>
      </p:pic>
    </p:spTree>
    <p:extLst>
      <p:ext uri="{BB962C8B-B14F-4D97-AF65-F5344CB8AC3E}">
        <p14:creationId xmlns:p14="http://schemas.microsoft.com/office/powerpoint/2010/main" val="10768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990600"/>
            <a:ext cx="8534400" cy="5824671"/>
          </a:xfrm>
          <a:prstGeom prst="rect">
            <a:avLst/>
          </a:prstGeom>
          <a:noFill/>
        </p:spPr>
        <p:txBody>
          <a:bodyPr wrap="square" rtlCol="0">
            <a:spAutoFit/>
          </a:bodyPr>
          <a:lstStyle/>
          <a:p>
            <a:pPr marL="342900" indent="-342900" fontAlgn="base">
              <a:spcBef>
                <a:spcPts val="300"/>
              </a:spcBef>
              <a:spcAft>
                <a:spcPts val="300"/>
              </a:spcAft>
              <a:buClr>
                <a:srgbClr val="FF9B26"/>
              </a:buClr>
              <a:buSzPct val="95000"/>
              <a:buFont typeface="Arial" pitchFamily="34" charset="0"/>
              <a:buChar char="•"/>
            </a:pPr>
            <a:r>
              <a:rPr lang="en-US" sz="2000" dirty="0">
                <a:solidFill>
                  <a:srgbClr val="817D76"/>
                </a:solidFill>
                <a:latin typeface="Century Gothic" pitchFamily="34" charset="0"/>
              </a:rPr>
              <a:t>Basis for the Presentation – So Much Happening!!</a:t>
            </a:r>
          </a:p>
          <a:p>
            <a:pPr marL="342900" indent="-342900" fontAlgn="base">
              <a:spcBef>
                <a:spcPts val="300"/>
              </a:spcBef>
              <a:spcAft>
                <a:spcPts val="300"/>
              </a:spcAft>
              <a:buClr>
                <a:srgbClr val="FF9B26"/>
              </a:buClr>
              <a:buSzPct val="95000"/>
              <a:buFont typeface="Arial" pitchFamily="34" charset="0"/>
              <a:buChar char="•"/>
            </a:pPr>
            <a:r>
              <a:rPr lang="en-US" sz="2000" dirty="0">
                <a:solidFill>
                  <a:srgbClr val="817D76"/>
                </a:solidFill>
                <a:latin typeface="Century Gothic" pitchFamily="34" charset="0"/>
              </a:rPr>
              <a:t>Today’s Topics</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Resource Legislation Amendment Bill</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NZ Productivity Commission </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NPS: Urban Development Capacity</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Land and Water Forum’s Reports</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NZ Government 30 Year Infrastructure Plan </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Climate Change and Rising Sea Level  </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Marine Waters</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PCE’s Report on Environment Aotearoa 2015</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Controller and Auditor General’s Programme</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Microbeads and Organic Wastes on Land</a:t>
            </a:r>
          </a:p>
          <a:p>
            <a:pPr marL="800100" lvl="1" indent="-342900" fontAlgn="base">
              <a:spcBef>
                <a:spcPts val="300"/>
              </a:spcBef>
              <a:spcAft>
                <a:spcPts val="300"/>
              </a:spcAft>
              <a:buClr>
                <a:srgbClr val="FF9B26"/>
              </a:buClr>
              <a:buSzPct val="95000"/>
              <a:buFont typeface="Century Gothic" panose="020B0502020202020204" pitchFamily="34" charset="0"/>
              <a:buChar char="―"/>
            </a:pPr>
            <a:r>
              <a:rPr lang="en-US" sz="2000" dirty="0">
                <a:solidFill>
                  <a:srgbClr val="817D76"/>
                </a:solidFill>
                <a:latin typeface="Century Gothic" pitchFamily="34" charset="0"/>
              </a:rPr>
              <a:t>Key Themes Summary</a:t>
            </a:r>
          </a:p>
          <a:p>
            <a:pPr lvl="1" fontAlgn="base">
              <a:spcBef>
                <a:spcPts val="300"/>
              </a:spcBef>
              <a:spcAft>
                <a:spcPts val="300"/>
              </a:spcAft>
              <a:buClr>
                <a:srgbClr val="FF9B26"/>
              </a:buClr>
              <a:buSzPct val="95000"/>
            </a:pPr>
            <a:r>
              <a:rPr lang="en-US" sz="2000" b="1" dirty="0">
                <a:solidFill>
                  <a:srgbClr val="817D76"/>
                </a:solidFill>
                <a:latin typeface="Century Gothic" pitchFamily="34" charset="0"/>
              </a:rPr>
              <a:t>Note: </a:t>
            </a:r>
            <a:r>
              <a:rPr lang="en-US" sz="2000" dirty="0">
                <a:solidFill>
                  <a:srgbClr val="817D76"/>
                </a:solidFill>
                <a:latin typeface="Century Gothic" pitchFamily="34" charset="0"/>
              </a:rPr>
              <a:t>Key note today has focused on the Freshwater Topics and Local Authority matters from a MfE perspective</a:t>
            </a:r>
          </a:p>
        </p:txBody>
      </p:sp>
      <p:sp>
        <p:nvSpPr>
          <p:cNvPr id="7" name="TextBox 6"/>
          <p:cNvSpPr txBox="1"/>
          <p:nvPr/>
        </p:nvSpPr>
        <p:spPr>
          <a:xfrm>
            <a:off x="457200" y="228600"/>
            <a:ext cx="7924800" cy="677108"/>
          </a:xfrm>
          <a:prstGeom prst="rect">
            <a:avLst/>
          </a:prstGeom>
          <a:noFill/>
        </p:spPr>
        <p:txBody>
          <a:bodyPr wrap="square" rtlCol="0">
            <a:spAutoFit/>
          </a:bodyPr>
          <a:lstStyle/>
          <a:p>
            <a:r>
              <a:rPr lang="en-US" sz="3800" b="1" dirty="0">
                <a:solidFill>
                  <a:srgbClr val="817D76"/>
                </a:solidFill>
                <a:latin typeface="Century Gothic" pitchFamily="34" charset="0"/>
              </a:rPr>
              <a:t>Presentation Contents</a:t>
            </a:r>
          </a:p>
        </p:txBody>
      </p:sp>
    </p:spTree>
    <p:extLst>
      <p:ext uri="{BB962C8B-B14F-4D97-AF65-F5344CB8AC3E}">
        <p14:creationId xmlns:p14="http://schemas.microsoft.com/office/powerpoint/2010/main" val="375225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611"/>
          <a:stretch/>
        </p:blipFill>
        <p:spPr>
          <a:xfrm>
            <a:off x="7696200" y="0"/>
            <a:ext cx="1295399" cy="1921577"/>
          </a:xfrm>
          <a:prstGeom prst="rect">
            <a:avLst/>
          </a:prstGeom>
          <a:ln>
            <a:solidFill>
              <a:srgbClr val="0083A9"/>
            </a:solidFill>
          </a:ln>
        </p:spPr>
      </p:pic>
      <p:sp>
        <p:nvSpPr>
          <p:cNvPr id="2" name="Title 1"/>
          <p:cNvSpPr>
            <a:spLocks noGrp="1"/>
          </p:cNvSpPr>
          <p:nvPr>
            <p:ph type="title"/>
          </p:nvPr>
        </p:nvSpPr>
        <p:spPr>
          <a:xfrm>
            <a:off x="457200" y="274638"/>
            <a:ext cx="8229600" cy="792162"/>
          </a:xfrm>
        </p:spPr>
        <p:txBody>
          <a:bodyPr>
            <a:normAutofit/>
          </a:bodyPr>
          <a:lstStyle/>
          <a:p>
            <a:r>
              <a:rPr lang="en-NZ" sz="3200" b="1" dirty="0">
                <a:solidFill>
                  <a:srgbClr val="817D76"/>
                </a:solidFill>
              </a:rPr>
              <a:t>Response Summaries</a:t>
            </a:r>
          </a:p>
        </p:txBody>
      </p:sp>
      <p:sp>
        <p:nvSpPr>
          <p:cNvPr id="3" name="Slide Number Placeholder 2"/>
          <p:cNvSpPr>
            <a:spLocks noGrp="1"/>
          </p:cNvSpPr>
          <p:nvPr>
            <p:ph type="sldNum" sz="quarter" idx="12"/>
          </p:nvPr>
        </p:nvSpPr>
        <p:spPr/>
        <p:txBody>
          <a:bodyPr/>
          <a:lstStyle/>
          <a:p>
            <a:fld id="{E1E088DD-F78F-4A2E-9CDD-6C21E32AB39B}" type="slidenum">
              <a:rPr lang="en-NZ" smtClean="0"/>
              <a:t>20</a:t>
            </a:fld>
            <a:endParaRPr lang="en-NZ" dirty="0"/>
          </a:p>
        </p:txBody>
      </p:sp>
      <p:sp>
        <p:nvSpPr>
          <p:cNvPr id="5" name="TextBox 4"/>
          <p:cNvSpPr txBox="1"/>
          <p:nvPr/>
        </p:nvSpPr>
        <p:spPr>
          <a:xfrm>
            <a:off x="304800" y="1273703"/>
            <a:ext cx="7272130" cy="4431983"/>
          </a:xfrm>
          <a:prstGeom prst="rect">
            <a:avLst/>
          </a:prstGeom>
          <a:noFill/>
        </p:spPr>
        <p:txBody>
          <a:bodyPr wrap="square" rtlCol="0">
            <a:spAutoFit/>
          </a:bodyPr>
          <a:lstStyle/>
          <a:p>
            <a:r>
              <a:rPr lang="en-NZ" dirty="0">
                <a:solidFill>
                  <a:srgbClr val="817D76"/>
                </a:solidFill>
              </a:rPr>
              <a:t>We need  to make a step-change in our approach to infrastructure planning and management. … Simply building things to address our problems is no long sustainable…</a:t>
            </a:r>
          </a:p>
          <a:p>
            <a:endParaRPr lang="en-NZ" dirty="0">
              <a:solidFill>
                <a:srgbClr val="817D76"/>
              </a:solidFill>
            </a:endParaRPr>
          </a:p>
          <a:p>
            <a:pPr marL="457200" indent="-457200">
              <a:spcBef>
                <a:spcPts val="600"/>
              </a:spcBef>
              <a:spcAft>
                <a:spcPts val="600"/>
              </a:spcAft>
              <a:buClr>
                <a:srgbClr val="FF9B26"/>
              </a:buClr>
              <a:buFont typeface="+mj-lt"/>
              <a:buAutoNum type="arabicPeriod"/>
            </a:pPr>
            <a:r>
              <a:rPr lang="en-NZ" dirty="0">
                <a:solidFill>
                  <a:srgbClr val="817D76"/>
                </a:solidFill>
              </a:rPr>
              <a:t>We need a better understanding of the levels of service we want to deliver</a:t>
            </a:r>
          </a:p>
          <a:p>
            <a:pPr marL="457200" indent="-457200">
              <a:spcBef>
                <a:spcPts val="600"/>
              </a:spcBef>
              <a:spcAft>
                <a:spcPts val="600"/>
              </a:spcAft>
              <a:buClr>
                <a:srgbClr val="FF9B26"/>
              </a:buClr>
              <a:buFont typeface="+mj-lt"/>
              <a:buAutoNum type="arabicPeriod"/>
            </a:pPr>
            <a:r>
              <a:rPr lang="en-NZ" dirty="0">
                <a:solidFill>
                  <a:srgbClr val="817D76"/>
                </a:solidFill>
              </a:rPr>
              <a:t>More mature asset management practices and use of data.</a:t>
            </a:r>
          </a:p>
          <a:p>
            <a:pPr marL="457200" indent="-457200">
              <a:spcBef>
                <a:spcPts val="600"/>
              </a:spcBef>
              <a:spcAft>
                <a:spcPts val="600"/>
              </a:spcAft>
              <a:buClr>
                <a:srgbClr val="FF9B26"/>
              </a:buClr>
              <a:buFont typeface="+mj-lt"/>
              <a:buAutoNum type="arabicPeriod"/>
            </a:pPr>
            <a:r>
              <a:rPr lang="en-NZ" dirty="0">
                <a:solidFill>
                  <a:srgbClr val="817D76"/>
                </a:solidFill>
              </a:rPr>
              <a:t>More effective decision-making that considers non-asset solutions</a:t>
            </a:r>
          </a:p>
          <a:p>
            <a:pPr marL="457200" indent="-457200">
              <a:buFont typeface="+mj-lt"/>
              <a:buAutoNum type="arabicPeriod"/>
            </a:pPr>
            <a:endParaRPr lang="en-NZ" dirty="0">
              <a:solidFill>
                <a:srgbClr val="817D76"/>
              </a:solidFill>
            </a:endParaRPr>
          </a:p>
          <a:p>
            <a:r>
              <a:rPr lang="en-NZ" dirty="0">
                <a:solidFill>
                  <a:srgbClr val="817D76"/>
                </a:solidFill>
              </a:rPr>
              <a:t>This shift will drive the two outcomes sought from the Plan – better use of existing infrastructure and better allocation of new investment</a:t>
            </a:r>
          </a:p>
        </p:txBody>
      </p:sp>
      <p:pic>
        <p:nvPicPr>
          <p:cNvPr id="9" name="Picture 8"/>
          <p:cNvPicPr>
            <a:picLocks noChangeAspect="1"/>
          </p:cNvPicPr>
          <p:nvPr/>
        </p:nvPicPr>
        <p:blipFill>
          <a:blip r:embed="rId3"/>
          <a:stretch>
            <a:fillRect/>
          </a:stretch>
        </p:blipFill>
        <p:spPr>
          <a:xfrm>
            <a:off x="-1" y="6140980"/>
            <a:ext cx="9144000" cy="643465"/>
          </a:xfrm>
          <a:prstGeom prst="rect">
            <a:avLst/>
          </a:prstGeom>
        </p:spPr>
      </p:pic>
    </p:spTree>
    <p:extLst>
      <p:ext uri="{BB962C8B-B14F-4D97-AF65-F5344CB8AC3E}">
        <p14:creationId xmlns:p14="http://schemas.microsoft.com/office/powerpoint/2010/main" val="188678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00" y="314131"/>
            <a:ext cx="8229600" cy="895256"/>
          </a:xfrm>
        </p:spPr>
        <p:txBody>
          <a:bodyPr>
            <a:normAutofit/>
          </a:bodyPr>
          <a:lstStyle/>
          <a:p>
            <a:r>
              <a:rPr lang="en-NZ" sz="3200" b="1" dirty="0">
                <a:solidFill>
                  <a:srgbClr val="817D76"/>
                </a:solidFill>
              </a:rPr>
              <a:t>Three Waters – Action Plan Projects</a:t>
            </a:r>
          </a:p>
        </p:txBody>
      </p:sp>
      <p:graphicFrame>
        <p:nvGraphicFramePr>
          <p:cNvPr id="4" name="Table 3"/>
          <p:cNvGraphicFramePr>
            <a:graphicFrameLocks noGrp="1"/>
          </p:cNvGraphicFramePr>
          <p:nvPr>
            <p:extLst/>
          </p:nvPr>
        </p:nvGraphicFramePr>
        <p:xfrm>
          <a:off x="159400" y="1617764"/>
          <a:ext cx="8813800" cy="4307840"/>
        </p:xfrm>
        <a:graphic>
          <a:graphicData uri="http://schemas.openxmlformats.org/drawingml/2006/table">
            <a:tbl>
              <a:tblPr firstRow="1" bandRow="1">
                <a:tableStyleId>{7DF18680-E054-41AD-8BC1-D1AEF772440D}</a:tableStyleId>
              </a:tblPr>
              <a:tblGrid>
                <a:gridCol w="6468534">
                  <a:extLst>
                    <a:ext uri="{9D8B030D-6E8A-4147-A177-3AD203B41FA5}">
                      <a16:colId xmlns:a16="http://schemas.microsoft.com/office/drawing/2014/main" val="20000"/>
                    </a:ext>
                  </a:extLst>
                </a:gridCol>
                <a:gridCol w="2345266">
                  <a:extLst>
                    <a:ext uri="{9D8B030D-6E8A-4147-A177-3AD203B41FA5}">
                      <a16:colId xmlns:a16="http://schemas.microsoft.com/office/drawing/2014/main" val="20001"/>
                    </a:ext>
                  </a:extLst>
                </a:gridCol>
              </a:tblGrid>
              <a:tr h="287236">
                <a:tc>
                  <a:txBody>
                    <a:bodyPr/>
                    <a:lstStyle/>
                    <a:p>
                      <a:endParaRPr lang="en-NZ" b="0" dirty="0">
                        <a:solidFill>
                          <a:schemeClr val="tx1"/>
                        </a:solidFill>
                      </a:endParaRPr>
                    </a:p>
                  </a:txBody>
                  <a:tcPr>
                    <a:solidFill>
                      <a:srgbClr val="1261A0"/>
                    </a:solidFill>
                  </a:tcPr>
                </a:tc>
                <a:tc>
                  <a:txBody>
                    <a:bodyPr/>
                    <a:lstStyle/>
                    <a:p>
                      <a:r>
                        <a:rPr lang="en-NZ" dirty="0"/>
                        <a:t>Action</a:t>
                      </a:r>
                      <a:r>
                        <a:rPr lang="en-NZ" baseline="0" dirty="0"/>
                        <a:t> By </a:t>
                      </a:r>
                      <a:endParaRPr lang="en-NZ" b="1" dirty="0">
                        <a:solidFill>
                          <a:schemeClr val="tx1"/>
                        </a:solidFill>
                      </a:endParaRPr>
                    </a:p>
                  </a:txBody>
                  <a:tcPr>
                    <a:solidFill>
                      <a:srgbClr val="1261A0"/>
                    </a:solidFill>
                  </a:tcPr>
                </a:tc>
                <a:extLst>
                  <a:ext uri="{0D108BD9-81ED-4DB2-BD59-A6C34878D82A}">
                    <a16:rowId xmlns:a16="http://schemas.microsoft.com/office/drawing/2014/main" val="10000"/>
                  </a:ext>
                </a:extLst>
              </a:tr>
              <a:tr h="370840">
                <a:tc>
                  <a:txBody>
                    <a:bodyPr/>
                    <a:lstStyle/>
                    <a:p>
                      <a:r>
                        <a:rPr lang="en-NZ" dirty="0"/>
                        <a:t>Cross Boundary Study HCC, Waipa DC,</a:t>
                      </a:r>
                      <a:r>
                        <a:rPr lang="en-NZ" baseline="0" dirty="0"/>
                        <a:t> Waikato DC Sub-region Study</a:t>
                      </a:r>
                      <a:endParaRPr lang="en-NZ" b="0" dirty="0">
                        <a:solidFill>
                          <a:schemeClr val="tx1"/>
                        </a:solidFill>
                      </a:endParaRPr>
                    </a:p>
                  </a:txBody>
                  <a:tcPr/>
                </a:tc>
                <a:tc>
                  <a:txBody>
                    <a:bodyPr/>
                    <a:lstStyle/>
                    <a:p>
                      <a:r>
                        <a:rPr lang="en-NZ" dirty="0"/>
                        <a:t>HCC, WDC WDC</a:t>
                      </a:r>
                      <a:endParaRPr lang="en-NZ" b="0" dirty="0">
                        <a:solidFill>
                          <a:schemeClr val="tx1"/>
                        </a:solidFill>
                      </a:endParaRPr>
                    </a:p>
                  </a:txBody>
                  <a:tcPr/>
                </a:tc>
                <a:extLst>
                  <a:ext uri="{0D108BD9-81ED-4DB2-BD59-A6C34878D82A}">
                    <a16:rowId xmlns:a16="http://schemas.microsoft.com/office/drawing/2014/main" val="10001"/>
                  </a:ext>
                </a:extLst>
              </a:tr>
              <a:tr h="370840">
                <a:tc>
                  <a:txBody>
                    <a:bodyPr/>
                    <a:lstStyle/>
                    <a:p>
                      <a:r>
                        <a:rPr lang="en-NZ" dirty="0"/>
                        <a:t>New</a:t>
                      </a:r>
                      <a:r>
                        <a:rPr lang="en-NZ" baseline="0" dirty="0"/>
                        <a:t> Planning &amp; Reporting Requirements in LTP’s 2015 </a:t>
                      </a:r>
                      <a:endParaRPr lang="en-NZ" dirty="0"/>
                    </a:p>
                  </a:txBody>
                  <a:tcPr/>
                </a:tc>
                <a:tc>
                  <a:txBody>
                    <a:bodyPr/>
                    <a:lstStyle/>
                    <a:p>
                      <a:r>
                        <a:rPr lang="en-NZ" dirty="0"/>
                        <a:t>All LA’s</a:t>
                      </a:r>
                    </a:p>
                  </a:txBody>
                  <a:tcPr/>
                </a:tc>
                <a:extLst>
                  <a:ext uri="{0D108BD9-81ED-4DB2-BD59-A6C34878D82A}">
                    <a16:rowId xmlns:a16="http://schemas.microsoft.com/office/drawing/2014/main" val="10002"/>
                  </a:ext>
                </a:extLst>
              </a:tr>
              <a:tr h="370840">
                <a:tc>
                  <a:txBody>
                    <a:bodyPr/>
                    <a:lstStyle/>
                    <a:p>
                      <a:r>
                        <a:rPr lang="en-NZ" dirty="0"/>
                        <a:t>Analyse Councils 2015 LTP’s</a:t>
                      </a:r>
                      <a:r>
                        <a:rPr lang="en-NZ" baseline="0" dirty="0"/>
                        <a:t> plus 30 year Infrastructure Strategies to assess investment plans </a:t>
                      </a:r>
                      <a:endParaRPr lang="en-NZ" dirty="0"/>
                    </a:p>
                  </a:txBody>
                  <a:tcPr/>
                </a:tc>
                <a:tc>
                  <a:txBody>
                    <a:bodyPr/>
                    <a:lstStyle/>
                    <a:p>
                      <a:r>
                        <a:rPr lang="en-NZ" dirty="0"/>
                        <a:t>DIA</a:t>
                      </a:r>
                    </a:p>
                  </a:txBody>
                  <a:tcPr/>
                </a:tc>
                <a:extLst>
                  <a:ext uri="{0D108BD9-81ED-4DB2-BD59-A6C34878D82A}">
                    <a16:rowId xmlns:a16="http://schemas.microsoft.com/office/drawing/2014/main" val="10003"/>
                  </a:ext>
                </a:extLst>
              </a:tr>
              <a:tr h="370840">
                <a:tc>
                  <a:txBody>
                    <a:bodyPr/>
                    <a:lstStyle/>
                    <a:p>
                      <a:r>
                        <a:rPr lang="en-NZ" dirty="0"/>
                        <a:t>LGNZ Three Waters Project</a:t>
                      </a:r>
                    </a:p>
                  </a:txBody>
                  <a:tcPr/>
                </a:tc>
                <a:tc>
                  <a:txBody>
                    <a:bodyPr/>
                    <a:lstStyle/>
                    <a:p>
                      <a:r>
                        <a:rPr lang="en-NZ" dirty="0"/>
                        <a:t>LGNZ</a:t>
                      </a:r>
                    </a:p>
                  </a:txBody>
                  <a:tcPr/>
                </a:tc>
                <a:extLst>
                  <a:ext uri="{0D108BD9-81ED-4DB2-BD59-A6C34878D82A}">
                    <a16:rowId xmlns:a16="http://schemas.microsoft.com/office/drawing/2014/main" val="10004"/>
                  </a:ext>
                </a:extLst>
              </a:tr>
              <a:tr h="370840">
                <a:tc>
                  <a:txBody>
                    <a:bodyPr/>
                    <a:lstStyle/>
                    <a:p>
                      <a:r>
                        <a:rPr lang="en-NZ" dirty="0"/>
                        <a:t>Develop</a:t>
                      </a:r>
                      <a:r>
                        <a:rPr lang="en-NZ" baseline="0" dirty="0"/>
                        <a:t> “level of service” performance measures for seismic Resilience</a:t>
                      </a:r>
                      <a:endParaRPr lang="en-NZ" dirty="0"/>
                    </a:p>
                  </a:txBody>
                  <a:tcPr/>
                </a:tc>
                <a:tc>
                  <a:txBody>
                    <a:bodyPr/>
                    <a:lstStyle/>
                    <a:p>
                      <a:r>
                        <a:rPr lang="en-NZ" dirty="0"/>
                        <a:t>U</a:t>
                      </a:r>
                      <a:r>
                        <a:rPr lang="en-NZ" baseline="0" dirty="0"/>
                        <a:t> of Can, EQ Centre, Water NZ</a:t>
                      </a:r>
                      <a:endParaRPr lang="en-NZ" dirty="0"/>
                    </a:p>
                  </a:txBody>
                  <a:tcPr/>
                </a:tc>
                <a:extLst>
                  <a:ext uri="{0D108BD9-81ED-4DB2-BD59-A6C34878D82A}">
                    <a16:rowId xmlns:a16="http://schemas.microsoft.com/office/drawing/2014/main" val="10005"/>
                  </a:ext>
                </a:extLst>
              </a:tr>
              <a:tr h="370840">
                <a:tc>
                  <a:txBody>
                    <a:bodyPr/>
                    <a:lstStyle/>
                    <a:p>
                      <a:r>
                        <a:rPr lang="en-NZ" dirty="0"/>
                        <a:t>Review disaster funding arrangements</a:t>
                      </a:r>
                    </a:p>
                  </a:txBody>
                  <a:tcPr/>
                </a:tc>
                <a:tc>
                  <a:txBody>
                    <a:bodyPr/>
                    <a:lstStyle/>
                    <a:p>
                      <a:r>
                        <a:rPr lang="en-NZ" dirty="0"/>
                        <a:t>Treasury,</a:t>
                      </a:r>
                      <a:r>
                        <a:rPr lang="en-NZ" baseline="0" dirty="0"/>
                        <a:t> MCDEM, DIA</a:t>
                      </a:r>
                      <a:endParaRPr lang="en-NZ" dirty="0"/>
                    </a:p>
                  </a:txBody>
                  <a:tcPr/>
                </a:tc>
                <a:extLst>
                  <a:ext uri="{0D108BD9-81ED-4DB2-BD59-A6C34878D82A}">
                    <a16:rowId xmlns:a16="http://schemas.microsoft.com/office/drawing/2014/main" val="10006"/>
                  </a:ext>
                </a:extLst>
              </a:tr>
              <a:tr h="370840">
                <a:tc>
                  <a:txBody>
                    <a:bodyPr/>
                    <a:lstStyle/>
                    <a:p>
                      <a:r>
                        <a:rPr lang="en-NZ" dirty="0"/>
                        <a:t>Establish wide ranging programme of activities across stakeholders</a:t>
                      </a:r>
                    </a:p>
                  </a:txBody>
                  <a:tcPr/>
                </a:tc>
                <a:tc>
                  <a:txBody>
                    <a:bodyPr/>
                    <a:lstStyle/>
                    <a:p>
                      <a:r>
                        <a:rPr lang="en-NZ" dirty="0"/>
                        <a:t>WIU, Sector bodies, Local</a:t>
                      </a:r>
                      <a:r>
                        <a:rPr lang="en-NZ" baseline="0" dirty="0"/>
                        <a:t> Government</a:t>
                      </a:r>
                      <a:endParaRPr lang="en-NZ" dirty="0"/>
                    </a:p>
                  </a:txBody>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E1E088DD-F78F-4A2E-9CDD-6C21E32AB39B}" type="slidenum">
              <a:rPr lang="en-NZ" smtClean="0"/>
              <a:t>21</a:t>
            </a:fld>
            <a:endParaRPr lang="en-NZ" dirty="0"/>
          </a:p>
        </p:txBody>
      </p:sp>
      <p:pic>
        <p:nvPicPr>
          <p:cNvPr id="9" name="Picture 8"/>
          <p:cNvPicPr>
            <a:picLocks noChangeAspect="1"/>
          </p:cNvPicPr>
          <p:nvPr/>
        </p:nvPicPr>
        <p:blipFill>
          <a:blip r:embed="rId2"/>
          <a:stretch>
            <a:fillRect/>
          </a:stretch>
        </p:blipFill>
        <p:spPr>
          <a:xfrm>
            <a:off x="-1" y="6140980"/>
            <a:ext cx="9144000" cy="643465"/>
          </a:xfrm>
          <a:prstGeom prst="rect">
            <a:avLst/>
          </a:prstGeom>
        </p:spPr>
      </p:pic>
      <p:pic>
        <p:nvPicPr>
          <p:cNvPr id="7" name="Picture 6"/>
          <p:cNvPicPr>
            <a:picLocks noChangeAspect="1"/>
          </p:cNvPicPr>
          <p:nvPr/>
        </p:nvPicPr>
        <p:blipFill rotWithShape="1">
          <a:blip r:embed="rId3"/>
          <a:srcRect l="6611"/>
          <a:stretch/>
        </p:blipFill>
        <p:spPr>
          <a:xfrm>
            <a:off x="7969900" y="142082"/>
            <a:ext cx="838199" cy="1243373"/>
          </a:xfrm>
          <a:prstGeom prst="rect">
            <a:avLst/>
          </a:prstGeom>
          <a:ln>
            <a:solidFill>
              <a:srgbClr val="0083A9"/>
            </a:solidFill>
          </a:ln>
        </p:spPr>
      </p:pic>
    </p:spTree>
    <p:extLst>
      <p:ext uri="{BB962C8B-B14F-4D97-AF65-F5344CB8AC3E}">
        <p14:creationId xmlns:p14="http://schemas.microsoft.com/office/powerpoint/2010/main" val="109855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8" y="108986"/>
            <a:ext cx="8229600" cy="1143000"/>
          </a:xfrm>
        </p:spPr>
        <p:txBody>
          <a:bodyPr>
            <a:normAutofit/>
          </a:bodyPr>
          <a:lstStyle/>
          <a:p>
            <a:r>
              <a:rPr lang="en-NZ" sz="3200" b="1" dirty="0">
                <a:solidFill>
                  <a:srgbClr val="817D76"/>
                </a:solidFill>
              </a:rPr>
              <a:t>Three waters and how might current trends play out in 2041</a:t>
            </a:r>
          </a:p>
        </p:txBody>
      </p:sp>
      <p:pic>
        <p:nvPicPr>
          <p:cNvPr id="4" name="Content Placeholder 3"/>
          <p:cNvPicPr>
            <a:picLocks noGrp="1" noChangeAspect="1"/>
          </p:cNvPicPr>
          <p:nvPr>
            <p:ph idx="1"/>
          </p:nvPr>
        </p:nvPicPr>
        <p:blipFill rotWithShape="1">
          <a:blip r:embed="rId2"/>
          <a:srcRect l="8907" t="11514" r="23087" b="19717"/>
          <a:stretch/>
        </p:blipFill>
        <p:spPr>
          <a:xfrm>
            <a:off x="0" y="1251986"/>
            <a:ext cx="4800600" cy="4877882"/>
          </a:xfrm>
          <a:prstGeom prst="rect">
            <a:avLst/>
          </a:prstGeom>
        </p:spPr>
      </p:pic>
      <p:sp>
        <p:nvSpPr>
          <p:cNvPr id="12" name="TextBox 11"/>
          <p:cNvSpPr txBox="1"/>
          <p:nvPr/>
        </p:nvSpPr>
        <p:spPr>
          <a:xfrm>
            <a:off x="5078289" y="2328333"/>
            <a:ext cx="4056962" cy="3323987"/>
          </a:xfrm>
          <a:prstGeom prst="rect">
            <a:avLst/>
          </a:prstGeom>
          <a:noFill/>
        </p:spPr>
        <p:txBody>
          <a:bodyPr wrap="square" rtlCol="0">
            <a:spAutoFit/>
          </a:bodyPr>
          <a:lstStyle/>
          <a:p>
            <a:pPr marL="177800" indent="-177800" eaLnBrk="1" hangingPunct="1">
              <a:spcBef>
                <a:spcPts val="600"/>
              </a:spcBef>
              <a:spcAft>
                <a:spcPts val="600"/>
              </a:spcAft>
              <a:buClr>
                <a:srgbClr val="FF9B26"/>
              </a:buClr>
              <a:buSzPct val="90000"/>
              <a:buFont typeface="Arial" pitchFamily="34" charset="0"/>
              <a:buChar char="•"/>
            </a:pPr>
            <a:r>
              <a:rPr lang="en-NZ" sz="2000" dirty="0">
                <a:solidFill>
                  <a:srgbClr val="817D76"/>
                </a:solidFill>
                <a:cs typeface="Arial" pitchFamily="34" charset="0"/>
              </a:rPr>
              <a:t>Do we agree with this assessment?</a:t>
            </a:r>
          </a:p>
          <a:p>
            <a:pPr marL="177800" indent="-177800" eaLnBrk="1" hangingPunct="1">
              <a:spcBef>
                <a:spcPts val="600"/>
              </a:spcBef>
              <a:spcAft>
                <a:spcPts val="600"/>
              </a:spcAft>
              <a:buClr>
                <a:srgbClr val="FF9B26"/>
              </a:buClr>
              <a:buSzPct val="90000"/>
              <a:buFont typeface="Arial" pitchFamily="34" charset="0"/>
              <a:buChar char="•"/>
            </a:pPr>
            <a:r>
              <a:rPr lang="en-NZ" sz="2000" dirty="0">
                <a:solidFill>
                  <a:srgbClr val="817D76"/>
                </a:solidFill>
                <a:cs typeface="Arial" pitchFamily="34" charset="0"/>
              </a:rPr>
              <a:t>What is missing?</a:t>
            </a:r>
          </a:p>
          <a:p>
            <a:pPr marL="177800" indent="-177800" eaLnBrk="1" hangingPunct="1">
              <a:spcBef>
                <a:spcPts val="600"/>
              </a:spcBef>
              <a:spcAft>
                <a:spcPts val="600"/>
              </a:spcAft>
              <a:buClr>
                <a:srgbClr val="FF9B26"/>
              </a:buClr>
              <a:buSzPct val="90000"/>
              <a:buFont typeface="Arial" pitchFamily="34" charset="0"/>
              <a:buChar char="•"/>
            </a:pPr>
            <a:r>
              <a:rPr lang="en-NZ" sz="2000" dirty="0">
                <a:solidFill>
                  <a:srgbClr val="817D76"/>
                </a:solidFill>
                <a:cs typeface="Arial" pitchFamily="34" charset="0"/>
              </a:rPr>
              <a:t>Will we get there? (whenever there is?)</a:t>
            </a:r>
          </a:p>
          <a:p>
            <a:pPr marL="177800" indent="-177800" eaLnBrk="1" hangingPunct="1">
              <a:spcBef>
                <a:spcPts val="600"/>
              </a:spcBef>
              <a:spcAft>
                <a:spcPts val="600"/>
              </a:spcAft>
              <a:buClr>
                <a:srgbClr val="FF9B26"/>
              </a:buClr>
              <a:buSzPct val="90000"/>
              <a:buFont typeface="Arial" pitchFamily="34" charset="0"/>
              <a:buChar char="•"/>
            </a:pPr>
            <a:r>
              <a:rPr lang="en-NZ" sz="2000" dirty="0">
                <a:solidFill>
                  <a:srgbClr val="817D76"/>
                </a:solidFill>
                <a:cs typeface="Arial" pitchFamily="34" charset="0"/>
              </a:rPr>
              <a:t>Will these trends play out?</a:t>
            </a:r>
          </a:p>
          <a:p>
            <a:pPr marL="177800" indent="-177800" eaLnBrk="1" hangingPunct="1">
              <a:spcBef>
                <a:spcPts val="600"/>
              </a:spcBef>
              <a:spcAft>
                <a:spcPts val="600"/>
              </a:spcAft>
              <a:buClr>
                <a:srgbClr val="FF9B26"/>
              </a:buClr>
              <a:buSzPct val="90000"/>
              <a:buFont typeface="Arial" pitchFamily="34" charset="0"/>
              <a:buChar char="•"/>
            </a:pPr>
            <a:r>
              <a:rPr lang="en-NZ" sz="2000" dirty="0">
                <a:solidFill>
                  <a:srgbClr val="817D76"/>
                </a:solidFill>
                <a:cs typeface="Arial" pitchFamily="34" charset="0"/>
              </a:rPr>
              <a:t>What else?</a:t>
            </a:r>
          </a:p>
          <a:p>
            <a:pPr marL="177800" indent="-177800" eaLnBrk="1" hangingPunct="1">
              <a:spcBef>
                <a:spcPts val="600"/>
              </a:spcBef>
              <a:spcAft>
                <a:spcPts val="600"/>
              </a:spcAft>
              <a:buClr>
                <a:srgbClr val="0064A5"/>
              </a:buClr>
              <a:buSzPct val="90000"/>
              <a:buFont typeface="Arial" pitchFamily="34" charset="0"/>
              <a:buChar char="•"/>
            </a:pPr>
            <a:endParaRPr lang="en-NZ" sz="2000" dirty="0">
              <a:solidFill>
                <a:srgbClr val="817D76"/>
              </a:solidFill>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fld id="{E1E088DD-F78F-4A2E-9CDD-6C21E32AB39B}" type="slidenum">
              <a:rPr lang="en-NZ" smtClean="0"/>
              <a:t>22</a:t>
            </a:fld>
            <a:endParaRPr lang="en-NZ" dirty="0"/>
          </a:p>
        </p:txBody>
      </p:sp>
      <p:pic>
        <p:nvPicPr>
          <p:cNvPr id="10" name="Picture 9"/>
          <p:cNvPicPr>
            <a:picLocks noChangeAspect="1"/>
          </p:cNvPicPr>
          <p:nvPr/>
        </p:nvPicPr>
        <p:blipFill>
          <a:blip r:embed="rId3"/>
          <a:stretch>
            <a:fillRect/>
          </a:stretch>
        </p:blipFill>
        <p:spPr>
          <a:xfrm>
            <a:off x="-1" y="6140980"/>
            <a:ext cx="9144000" cy="643465"/>
          </a:xfrm>
          <a:prstGeom prst="rect">
            <a:avLst/>
          </a:prstGeom>
        </p:spPr>
      </p:pic>
      <p:pic>
        <p:nvPicPr>
          <p:cNvPr id="5" name="Picture 4"/>
          <p:cNvPicPr>
            <a:picLocks noChangeAspect="1"/>
          </p:cNvPicPr>
          <p:nvPr/>
        </p:nvPicPr>
        <p:blipFill>
          <a:blip r:embed="rId4"/>
          <a:stretch>
            <a:fillRect/>
          </a:stretch>
        </p:blipFill>
        <p:spPr>
          <a:xfrm>
            <a:off x="7579923" y="139210"/>
            <a:ext cx="1316850" cy="1944793"/>
          </a:xfrm>
          <a:prstGeom prst="rect">
            <a:avLst/>
          </a:prstGeom>
        </p:spPr>
      </p:pic>
    </p:spTree>
    <p:extLst>
      <p:ext uri="{BB962C8B-B14F-4D97-AF65-F5344CB8AC3E}">
        <p14:creationId xmlns:p14="http://schemas.microsoft.com/office/powerpoint/2010/main" val="146300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3838"/>
            <a:ext cx="8229600" cy="648229"/>
          </a:xfrm>
        </p:spPr>
        <p:txBody>
          <a:bodyPr>
            <a:normAutofit/>
          </a:bodyPr>
          <a:lstStyle/>
          <a:p>
            <a:r>
              <a:rPr lang="en-NZ" sz="3200" b="1" dirty="0">
                <a:solidFill>
                  <a:srgbClr val="817D76"/>
                </a:solidFill>
              </a:rPr>
              <a:t>Climate Change – Background</a:t>
            </a:r>
          </a:p>
        </p:txBody>
      </p:sp>
      <p:sp>
        <p:nvSpPr>
          <p:cNvPr id="3" name="Content Placeholder 2"/>
          <p:cNvSpPr>
            <a:spLocks noGrp="1"/>
          </p:cNvSpPr>
          <p:nvPr>
            <p:ph idx="1"/>
          </p:nvPr>
        </p:nvSpPr>
        <p:spPr>
          <a:xfrm>
            <a:off x="152399" y="928781"/>
            <a:ext cx="7332133" cy="1574032"/>
          </a:xfrm>
        </p:spPr>
        <p:txBody>
          <a:bodyPr>
            <a:normAutofit lnSpcReduction="10000"/>
          </a:bodyPr>
          <a:lstStyle/>
          <a:p>
            <a:pPr marL="0" indent="0">
              <a:spcBef>
                <a:spcPts val="600"/>
              </a:spcBef>
              <a:spcAft>
                <a:spcPts val="600"/>
              </a:spcAft>
              <a:buNone/>
            </a:pPr>
            <a:r>
              <a:rPr lang="en-NZ" sz="1800" b="1" dirty="0"/>
              <a:t>Key Legislation RMA</a:t>
            </a:r>
          </a:p>
          <a:p>
            <a:pPr marL="271463" indent="-177800">
              <a:spcBef>
                <a:spcPts val="0"/>
              </a:spcBef>
              <a:tabLst>
                <a:tab pos="271463" algn="l"/>
              </a:tabLst>
            </a:pPr>
            <a:r>
              <a:rPr lang="en-NZ" sz="1800" dirty="0"/>
              <a:t>Part 2 Section 6 “</a:t>
            </a:r>
            <a:r>
              <a:rPr lang="en-NZ" sz="1800" i="1" dirty="0"/>
              <a:t>have particular regard to the effects of climate change”</a:t>
            </a:r>
          </a:p>
          <a:p>
            <a:pPr marL="541338" lvl="1" indent="-185738">
              <a:spcBef>
                <a:spcPts val="0"/>
              </a:spcBef>
              <a:tabLst>
                <a:tab pos="541338" algn="l"/>
              </a:tabLst>
            </a:pPr>
            <a:r>
              <a:rPr lang="en-NZ" sz="1800" dirty="0"/>
              <a:t>part of wider natural hazard management</a:t>
            </a:r>
          </a:p>
          <a:p>
            <a:pPr marL="271463" lvl="1" indent="-177800">
              <a:spcBef>
                <a:spcPts val="300"/>
              </a:spcBef>
              <a:spcAft>
                <a:spcPts val="300"/>
              </a:spcAft>
              <a:buClr>
                <a:srgbClr val="FF9B26"/>
              </a:buClr>
              <a:buSzPct val="90000"/>
              <a:buFont typeface="Arial" panose="020B0604020202020204" pitchFamily="34" charset="0"/>
              <a:buChar char="•"/>
              <a:tabLst>
                <a:tab pos="271463" algn="l"/>
              </a:tabLst>
            </a:pPr>
            <a:r>
              <a:rPr lang="en-NZ" sz="1800" dirty="0">
                <a:solidFill>
                  <a:srgbClr val="817D76"/>
                </a:solidFill>
                <a:latin typeface="+mn-lt"/>
                <a:cs typeface="Arial" pitchFamily="34" charset="0"/>
              </a:rPr>
              <a:t>Civil Defence and Emergency Act 2002</a:t>
            </a:r>
          </a:p>
        </p:txBody>
      </p:sp>
      <p:sp>
        <p:nvSpPr>
          <p:cNvPr id="4" name="Slide Number Placeholder 3"/>
          <p:cNvSpPr>
            <a:spLocks noGrp="1"/>
          </p:cNvSpPr>
          <p:nvPr>
            <p:ph type="sldNum" sz="quarter" idx="12"/>
          </p:nvPr>
        </p:nvSpPr>
        <p:spPr/>
        <p:txBody>
          <a:bodyPr/>
          <a:lstStyle/>
          <a:p>
            <a:fld id="{E1E088DD-F78F-4A2E-9CDD-6C21E32AB39B}" type="slidenum">
              <a:rPr lang="en-NZ" smtClean="0"/>
              <a:pPr/>
              <a:t>23</a:t>
            </a:fld>
            <a:endParaRPr lang="en-NZ" dirty="0"/>
          </a:p>
        </p:txBody>
      </p:sp>
      <p:pic>
        <p:nvPicPr>
          <p:cNvPr id="6" name="Picture 5"/>
          <p:cNvPicPr>
            <a:picLocks noChangeAspect="1"/>
          </p:cNvPicPr>
          <p:nvPr/>
        </p:nvPicPr>
        <p:blipFill>
          <a:blip r:embed="rId2"/>
          <a:stretch>
            <a:fillRect/>
          </a:stretch>
        </p:blipFill>
        <p:spPr>
          <a:xfrm>
            <a:off x="7074028" y="702734"/>
            <a:ext cx="2069972" cy="1549399"/>
          </a:xfrm>
          <a:prstGeom prst="rect">
            <a:avLst/>
          </a:prstGeom>
          <a:ln>
            <a:solidFill>
              <a:srgbClr val="0083A9"/>
            </a:solidFill>
          </a:ln>
        </p:spPr>
      </p:pic>
      <p:sp>
        <p:nvSpPr>
          <p:cNvPr id="7" name="Rectangle 6"/>
          <p:cNvSpPr/>
          <p:nvPr/>
        </p:nvSpPr>
        <p:spPr>
          <a:xfrm>
            <a:off x="152399" y="2547356"/>
            <a:ext cx="8991601" cy="4347344"/>
          </a:xfrm>
          <a:prstGeom prst="rect">
            <a:avLst/>
          </a:prstGeom>
        </p:spPr>
        <p:txBody>
          <a:bodyPr wrap="square">
            <a:spAutoFit/>
          </a:bodyPr>
          <a:lstStyle/>
          <a:p>
            <a:pPr marL="271463" lvl="1" indent="-177800" eaLnBrk="1" hangingPunct="1">
              <a:spcBef>
                <a:spcPts val="300"/>
              </a:spcBef>
              <a:spcAft>
                <a:spcPts val="300"/>
              </a:spcAft>
              <a:buClr>
                <a:srgbClr val="FF9B26"/>
              </a:buClr>
              <a:buSzPct val="90000"/>
              <a:buFont typeface="Arial" panose="020B0604020202020204" pitchFamily="34" charset="0"/>
              <a:buChar char="•"/>
            </a:pPr>
            <a:r>
              <a:rPr lang="en-NZ" sz="1800" dirty="0">
                <a:solidFill>
                  <a:srgbClr val="817D76"/>
                </a:solidFill>
                <a:cs typeface="Arial" pitchFamily="34" charset="0"/>
              </a:rPr>
              <a:t>National Infrastructure Plan 2015 – climate change linked to resilience</a:t>
            </a:r>
          </a:p>
          <a:p>
            <a:pPr marL="271463" lvl="1" indent="-177800" eaLnBrk="1" hangingPunct="1">
              <a:spcBef>
                <a:spcPts val="300"/>
              </a:spcBef>
              <a:spcAft>
                <a:spcPts val="300"/>
              </a:spcAft>
              <a:buClr>
                <a:srgbClr val="FF9B26"/>
              </a:buClr>
              <a:buSzPct val="90000"/>
              <a:buFont typeface="Arial" panose="020B0604020202020204" pitchFamily="34" charset="0"/>
              <a:buChar char="•"/>
            </a:pPr>
            <a:r>
              <a:rPr lang="en-NZ" sz="1800" dirty="0">
                <a:solidFill>
                  <a:srgbClr val="817D76"/>
                </a:solidFill>
                <a:cs typeface="Arial" pitchFamily="34" charset="0"/>
              </a:rPr>
              <a:t>NPS – Freshwater Management 2014 – Regional councils  to have reasonable foreseeable impacts of climate change</a:t>
            </a:r>
          </a:p>
          <a:p>
            <a:pPr marL="271463" lvl="1" indent="-177800" eaLnBrk="1" hangingPunct="1">
              <a:spcBef>
                <a:spcPts val="300"/>
              </a:spcBef>
              <a:spcAft>
                <a:spcPts val="0"/>
              </a:spcAft>
              <a:buClr>
                <a:srgbClr val="FF9B26"/>
              </a:buClr>
              <a:buSzPct val="90000"/>
              <a:buFont typeface="Arial" panose="020B0604020202020204" pitchFamily="34" charset="0"/>
              <a:buChar char="•"/>
            </a:pPr>
            <a:r>
              <a:rPr lang="en-NZ" sz="1800" dirty="0">
                <a:solidFill>
                  <a:srgbClr val="817D76"/>
                </a:solidFill>
                <a:cs typeface="Arial" pitchFamily="34" charset="0"/>
              </a:rPr>
              <a:t>NZ Coastal Policy Statement 2010 – “consideration of effects of climate change”</a:t>
            </a:r>
          </a:p>
          <a:p>
            <a:pPr marL="920750" lvl="2" indent="-285750" eaLnBrk="1" hangingPunct="1">
              <a:spcBef>
                <a:spcPts val="0"/>
              </a:spcBef>
              <a:spcAft>
                <a:spcPts val="300"/>
              </a:spcAft>
              <a:buClr>
                <a:srgbClr val="FF9B26"/>
              </a:buClr>
              <a:buSzPct val="90000"/>
              <a:buFont typeface="Symbol" panose="05050102010706020507" pitchFamily="18" charset="2"/>
              <a:buChar char="-"/>
            </a:pPr>
            <a:r>
              <a:rPr lang="en-NZ" sz="1800" dirty="0">
                <a:solidFill>
                  <a:srgbClr val="817D76"/>
                </a:solidFill>
              </a:rPr>
              <a:t>Policy 24 – hazards risks – including sea level rise</a:t>
            </a:r>
            <a:endParaRPr lang="en-NZ" sz="1800" dirty="0">
              <a:solidFill>
                <a:srgbClr val="817D76"/>
              </a:solidFill>
              <a:cs typeface="Arial" pitchFamily="34" charset="0"/>
            </a:endParaRPr>
          </a:p>
          <a:p>
            <a:pPr marL="0" lvl="1" indent="0">
              <a:spcBef>
                <a:spcPts val="600"/>
              </a:spcBef>
              <a:spcAft>
                <a:spcPts val="0"/>
              </a:spcAft>
              <a:buClr>
                <a:srgbClr val="FF9B26"/>
              </a:buClr>
              <a:buNone/>
            </a:pPr>
            <a:r>
              <a:rPr lang="en-NZ" sz="1800" b="1" dirty="0">
                <a:solidFill>
                  <a:srgbClr val="817D76"/>
                </a:solidFill>
              </a:rPr>
              <a:t>Research – refer MfE website </a:t>
            </a:r>
          </a:p>
          <a:p>
            <a:pPr marL="355600" lvl="1" indent="-177800" eaLnBrk="1" hangingPunct="1">
              <a:spcBef>
                <a:spcPts val="0"/>
              </a:spcBef>
              <a:spcAft>
                <a:spcPts val="600"/>
              </a:spcAft>
              <a:buClr>
                <a:srgbClr val="FF9B26"/>
              </a:buClr>
              <a:buSzPct val="90000"/>
              <a:buFont typeface="Arial" panose="020B0604020202020204" pitchFamily="34" charset="0"/>
              <a:buChar char="•"/>
            </a:pPr>
            <a:r>
              <a:rPr lang="en-NZ" sz="1800" dirty="0">
                <a:solidFill>
                  <a:srgbClr val="817D76"/>
                </a:solidFill>
                <a:cs typeface="Arial" pitchFamily="34" charset="0"/>
              </a:rPr>
              <a:t>Projects include the “Urban Impacts Toolbox” (NIWA Website)</a:t>
            </a:r>
          </a:p>
          <a:p>
            <a:pPr marL="0" lvl="1" indent="0">
              <a:spcBef>
                <a:spcPts val="600"/>
              </a:spcBef>
              <a:spcAft>
                <a:spcPts val="0"/>
              </a:spcAft>
              <a:buClr>
                <a:srgbClr val="FF9B26"/>
              </a:buClr>
              <a:buNone/>
            </a:pPr>
            <a:r>
              <a:rPr lang="en-NZ" sz="1800" b="1" dirty="0">
                <a:solidFill>
                  <a:srgbClr val="817D76"/>
                </a:solidFill>
              </a:rPr>
              <a:t>Guidance</a:t>
            </a:r>
          </a:p>
          <a:p>
            <a:pPr marL="355600" lvl="1" indent="-177800" eaLnBrk="1" hangingPunct="1">
              <a:spcBef>
                <a:spcPts val="0"/>
              </a:spcBef>
              <a:spcAft>
                <a:spcPts val="0"/>
              </a:spcAft>
              <a:buClr>
                <a:srgbClr val="FF9B26"/>
              </a:buClr>
              <a:buSzPct val="90000"/>
              <a:buFont typeface="Arial" panose="020B0604020202020204" pitchFamily="34" charset="0"/>
              <a:buChar char="•"/>
            </a:pPr>
            <a:r>
              <a:rPr lang="en-NZ" sz="1800" dirty="0">
                <a:solidFill>
                  <a:srgbClr val="817D76"/>
                </a:solidFill>
                <a:cs typeface="Arial" pitchFamily="34" charset="0"/>
              </a:rPr>
              <a:t>2008 MfE Guidance manual above legislation and many references</a:t>
            </a:r>
          </a:p>
          <a:p>
            <a:pPr marL="355600" lvl="1" indent="-177800" eaLnBrk="1" hangingPunct="1">
              <a:spcBef>
                <a:spcPts val="0"/>
              </a:spcBef>
              <a:spcAft>
                <a:spcPts val="0"/>
              </a:spcAft>
              <a:buClr>
                <a:srgbClr val="FF9B26"/>
              </a:buClr>
              <a:buSzPct val="90000"/>
              <a:buFont typeface="Arial" panose="020B0604020202020204" pitchFamily="34" charset="0"/>
              <a:buChar char="•"/>
            </a:pPr>
            <a:r>
              <a:rPr lang="en-NZ" sz="1800" dirty="0">
                <a:solidFill>
                  <a:srgbClr val="817D76"/>
                </a:solidFill>
                <a:cs typeface="Arial" pitchFamily="34" charset="0"/>
              </a:rPr>
              <a:t>Extensive references also in Royal Society Report </a:t>
            </a:r>
          </a:p>
          <a:p>
            <a:pPr marL="0" lvl="1" indent="0">
              <a:spcBef>
                <a:spcPts val="600"/>
              </a:spcBef>
              <a:spcAft>
                <a:spcPts val="600"/>
              </a:spcAft>
              <a:buClr>
                <a:srgbClr val="FF9B26"/>
              </a:buClr>
              <a:buNone/>
            </a:pPr>
            <a:r>
              <a:rPr lang="en-NZ" sz="1800" b="1" dirty="0">
                <a:solidFill>
                  <a:srgbClr val="817D76"/>
                </a:solidFill>
              </a:rPr>
              <a:t>Other Organisations (some follow)</a:t>
            </a:r>
          </a:p>
          <a:p>
            <a:pPr marL="0" lvl="1" indent="0">
              <a:spcBef>
                <a:spcPts val="600"/>
              </a:spcBef>
              <a:spcAft>
                <a:spcPts val="600"/>
              </a:spcAft>
              <a:buClr>
                <a:srgbClr val="FF9B26"/>
              </a:buClr>
              <a:buNone/>
            </a:pPr>
            <a:r>
              <a:rPr lang="en-NZ" b="1" dirty="0" err="1">
                <a:solidFill>
                  <a:srgbClr val="FF9B26"/>
                </a:solidFill>
              </a:rPr>
              <a:t>MfE</a:t>
            </a:r>
            <a:r>
              <a:rPr lang="en-NZ" b="1" dirty="0">
                <a:solidFill>
                  <a:srgbClr val="FF9B26"/>
                </a:solidFill>
              </a:rPr>
              <a:t> update on national advice due second half 2016</a:t>
            </a:r>
            <a:endParaRPr lang="en-NZ" sz="1800" b="1" dirty="0">
              <a:solidFill>
                <a:srgbClr val="FF9B26"/>
              </a:solidFill>
            </a:endParaRPr>
          </a:p>
        </p:txBody>
      </p:sp>
    </p:spTree>
    <p:extLst>
      <p:ext uri="{BB962C8B-B14F-4D97-AF65-F5344CB8AC3E}">
        <p14:creationId xmlns:p14="http://schemas.microsoft.com/office/powerpoint/2010/main" val="95515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0073" t="43485" r="9523" b="1948"/>
          <a:stretch/>
        </p:blipFill>
        <p:spPr>
          <a:xfrm>
            <a:off x="7771891" y="726947"/>
            <a:ext cx="1179533" cy="1600200"/>
          </a:xfrm>
          <a:prstGeom prst="rect">
            <a:avLst/>
          </a:prstGeom>
          <a:ln>
            <a:solidFill>
              <a:srgbClr val="0083A9"/>
            </a:solidFill>
          </a:ln>
        </p:spPr>
      </p:pic>
      <p:sp>
        <p:nvSpPr>
          <p:cNvPr id="2" name="Title 1"/>
          <p:cNvSpPr>
            <a:spLocks noGrp="1"/>
          </p:cNvSpPr>
          <p:nvPr>
            <p:ph type="title"/>
          </p:nvPr>
        </p:nvSpPr>
        <p:spPr>
          <a:xfrm>
            <a:off x="228600" y="226885"/>
            <a:ext cx="7848600" cy="1300162"/>
          </a:xfrm>
        </p:spPr>
        <p:txBody>
          <a:bodyPr>
            <a:normAutofit fontScale="90000"/>
          </a:bodyPr>
          <a:lstStyle/>
          <a:p>
            <a:r>
              <a:rPr lang="en-NZ" sz="3600" b="1" dirty="0">
                <a:solidFill>
                  <a:srgbClr val="817D76"/>
                </a:solidFill>
                <a:latin typeface="+mn-lt"/>
              </a:rPr>
              <a:t>Preparing New Zealand for Rising Seas </a:t>
            </a:r>
            <a:r>
              <a:rPr lang="en-NZ" sz="2700" b="1" dirty="0">
                <a:solidFill>
                  <a:srgbClr val="817D76"/>
                </a:solidFill>
                <a:latin typeface="+mn-lt"/>
              </a:rPr>
              <a:t>Certainty and Uncertainty November 2015</a:t>
            </a:r>
            <a:br>
              <a:rPr lang="en-NZ" sz="2700" b="1" dirty="0">
                <a:solidFill>
                  <a:srgbClr val="817D76"/>
                </a:solidFill>
                <a:latin typeface="+mn-lt"/>
              </a:rPr>
            </a:br>
            <a:r>
              <a:rPr lang="en-NZ" sz="2700" b="1" dirty="0">
                <a:solidFill>
                  <a:srgbClr val="817D76"/>
                </a:solidFill>
                <a:latin typeface="+mn-lt"/>
              </a:rPr>
              <a:t>PCE’s Report</a:t>
            </a:r>
          </a:p>
        </p:txBody>
      </p:sp>
      <p:sp>
        <p:nvSpPr>
          <p:cNvPr id="4" name="Slide Number Placeholder 3"/>
          <p:cNvSpPr>
            <a:spLocks noGrp="1"/>
          </p:cNvSpPr>
          <p:nvPr>
            <p:ph type="sldNum" sz="quarter" idx="12"/>
          </p:nvPr>
        </p:nvSpPr>
        <p:spPr/>
        <p:txBody>
          <a:bodyPr/>
          <a:lstStyle/>
          <a:p>
            <a:fld id="{E1E088DD-F78F-4A2E-9CDD-6C21E32AB39B}" type="slidenum">
              <a:rPr lang="en-NZ" smtClean="0"/>
              <a:pPr/>
              <a:t>24</a:t>
            </a:fld>
            <a:endParaRPr lang="en-NZ" dirty="0"/>
          </a:p>
        </p:txBody>
      </p:sp>
      <p:sp>
        <p:nvSpPr>
          <p:cNvPr id="7" name="TextBox 6"/>
          <p:cNvSpPr txBox="1"/>
          <p:nvPr/>
        </p:nvSpPr>
        <p:spPr>
          <a:xfrm>
            <a:off x="254000" y="1856643"/>
            <a:ext cx="5505027" cy="4708981"/>
          </a:xfrm>
          <a:prstGeom prst="rect">
            <a:avLst/>
          </a:prstGeom>
          <a:noFill/>
        </p:spPr>
        <p:txBody>
          <a:bodyPr wrap="square" rtlCol="0">
            <a:spAutoFit/>
          </a:bodyPr>
          <a:lstStyle/>
          <a:p>
            <a:pPr marL="342900" indent="-342900" eaLnBrk="1" hangingPunct="1">
              <a:spcBef>
                <a:spcPts val="600"/>
              </a:spcBef>
              <a:spcAft>
                <a:spcPts val="600"/>
              </a:spcAft>
              <a:buClr>
                <a:srgbClr val="FF9B26"/>
              </a:buClr>
              <a:buSzPct val="90000"/>
              <a:buFont typeface="Arial" pitchFamily="34" charset="0"/>
              <a:buChar char="•"/>
            </a:pPr>
            <a:r>
              <a:rPr lang="en-NZ" sz="2000" dirty="0">
                <a:solidFill>
                  <a:srgbClr val="817D76"/>
                </a:solidFill>
                <a:ea typeface="+mn-ea"/>
                <a:cs typeface="Arial" pitchFamily="34" charset="0"/>
              </a:rPr>
              <a:t>Major piece of work with many references</a:t>
            </a:r>
          </a:p>
          <a:p>
            <a:pPr marL="342900" indent="-342900" eaLnBrk="1" hangingPunct="1">
              <a:spcBef>
                <a:spcPts val="600"/>
              </a:spcBef>
              <a:spcAft>
                <a:spcPts val="600"/>
              </a:spcAft>
              <a:buClr>
                <a:srgbClr val="FF9B26"/>
              </a:buClr>
              <a:buSzPct val="90000"/>
              <a:buFont typeface="Arial" pitchFamily="34" charset="0"/>
              <a:buChar char="•"/>
            </a:pPr>
            <a:r>
              <a:rPr lang="en-NZ" sz="2000" dirty="0">
                <a:solidFill>
                  <a:srgbClr val="817D76"/>
                </a:solidFill>
                <a:ea typeface="+mn-ea"/>
                <a:cs typeface="Arial" pitchFamily="34" charset="0"/>
              </a:rPr>
              <a:t>“Certainty and uncertainty” Sea Level Rise will happen – certain but much is uncertain </a:t>
            </a:r>
          </a:p>
          <a:p>
            <a:pPr marL="342900" indent="-342900" eaLnBrk="1" hangingPunct="1">
              <a:spcBef>
                <a:spcPts val="600"/>
              </a:spcBef>
              <a:spcAft>
                <a:spcPts val="600"/>
              </a:spcAft>
              <a:buClr>
                <a:srgbClr val="FF9B26"/>
              </a:buClr>
              <a:buSzPct val="90000"/>
              <a:buFont typeface="Arial" pitchFamily="34" charset="0"/>
              <a:buChar char="•"/>
            </a:pPr>
            <a:r>
              <a:rPr lang="en-NZ" sz="2000" dirty="0">
                <a:solidFill>
                  <a:srgbClr val="817D76"/>
                </a:solidFill>
                <a:ea typeface="+mn-ea"/>
                <a:cs typeface="Arial" pitchFamily="34" charset="0"/>
              </a:rPr>
              <a:t>Sea Level Rise will lead to </a:t>
            </a:r>
          </a:p>
          <a:p>
            <a:pPr marL="800100" lvl="1" indent="-342900" eaLnBrk="1" hangingPunct="1">
              <a:spcBef>
                <a:spcPts val="600"/>
              </a:spcBef>
              <a:spcAft>
                <a:spcPts val="600"/>
              </a:spcAft>
              <a:buClr>
                <a:srgbClr val="FF9B26"/>
              </a:buClr>
              <a:buSzPct val="90000"/>
              <a:buFont typeface="Symbol" panose="05050102010706020507" pitchFamily="18" charset="2"/>
              <a:buChar char="-"/>
            </a:pPr>
            <a:r>
              <a:rPr lang="en-NZ" sz="2000" dirty="0">
                <a:solidFill>
                  <a:srgbClr val="817D76"/>
                </a:solidFill>
                <a:ea typeface="+mn-ea"/>
                <a:cs typeface="Arial" pitchFamily="34" charset="0"/>
              </a:rPr>
              <a:t>Flooding in coastal areas</a:t>
            </a:r>
          </a:p>
          <a:p>
            <a:pPr marL="800100" lvl="1" indent="-342900" eaLnBrk="1" hangingPunct="1">
              <a:spcBef>
                <a:spcPts val="600"/>
              </a:spcBef>
              <a:spcAft>
                <a:spcPts val="600"/>
              </a:spcAft>
              <a:buClr>
                <a:srgbClr val="FF9B26"/>
              </a:buClr>
              <a:buSzPct val="90000"/>
              <a:buFont typeface="Symbol" panose="05050102010706020507" pitchFamily="18" charset="2"/>
              <a:buChar char="-"/>
            </a:pPr>
            <a:r>
              <a:rPr lang="en-NZ" sz="2000" dirty="0">
                <a:solidFill>
                  <a:srgbClr val="817D76"/>
                </a:solidFill>
                <a:ea typeface="+mn-ea"/>
                <a:cs typeface="Arial" pitchFamily="34" charset="0"/>
              </a:rPr>
              <a:t>Erosion </a:t>
            </a:r>
          </a:p>
          <a:p>
            <a:pPr marL="800100" lvl="1" indent="-342900" eaLnBrk="1" hangingPunct="1">
              <a:spcBef>
                <a:spcPts val="600"/>
              </a:spcBef>
              <a:spcAft>
                <a:spcPts val="600"/>
              </a:spcAft>
              <a:buClr>
                <a:srgbClr val="FF9B26"/>
              </a:buClr>
              <a:buSzPct val="90000"/>
              <a:buFont typeface="Symbol" panose="05050102010706020507" pitchFamily="18" charset="2"/>
              <a:buChar char="-"/>
            </a:pPr>
            <a:r>
              <a:rPr lang="en-NZ" sz="2000" dirty="0">
                <a:solidFill>
                  <a:srgbClr val="817D76"/>
                </a:solidFill>
                <a:ea typeface="+mn-ea"/>
                <a:cs typeface="Arial" pitchFamily="34" charset="0"/>
              </a:rPr>
              <a:t>Groundwater linked to sea will rise and possibly become brackish</a:t>
            </a:r>
          </a:p>
          <a:p>
            <a:pPr marL="342900" indent="-342900" eaLnBrk="1" hangingPunct="1">
              <a:spcBef>
                <a:spcPts val="600"/>
              </a:spcBef>
              <a:spcAft>
                <a:spcPts val="600"/>
              </a:spcAft>
              <a:buClr>
                <a:srgbClr val="FF9B26"/>
              </a:buClr>
              <a:buSzPct val="90000"/>
              <a:buFont typeface="Arial" pitchFamily="34" charset="0"/>
              <a:buChar char="•"/>
            </a:pPr>
            <a:r>
              <a:rPr lang="en-NZ" sz="2000" dirty="0">
                <a:solidFill>
                  <a:srgbClr val="817D76"/>
                </a:solidFill>
                <a:ea typeface="+mn-ea"/>
                <a:cs typeface="Arial" pitchFamily="34" charset="0"/>
              </a:rPr>
              <a:t>Avoid referring to 1 in 50  or 1 in100 year events</a:t>
            </a:r>
          </a:p>
        </p:txBody>
      </p:sp>
      <p:pic>
        <p:nvPicPr>
          <p:cNvPr id="3" name="Picture 2"/>
          <p:cNvPicPr>
            <a:picLocks noChangeAspect="1"/>
          </p:cNvPicPr>
          <p:nvPr/>
        </p:nvPicPr>
        <p:blipFill>
          <a:blip r:embed="rId3"/>
          <a:stretch>
            <a:fillRect/>
          </a:stretch>
        </p:blipFill>
        <p:spPr>
          <a:xfrm>
            <a:off x="6591850" y="2830558"/>
            <a:ext cx="2360083" cy="2124075"/>
          </a:xfrm>
          <a:prstGeom prst="rect">
            <a:avLst/>
          </a:prstGeom>
        </p:spPr>
      </p:pic>
      <p:sp>
        <p:nvSpPr>
          <p:cNvPr id="6" name="Rectangle 5"/>
          <p:cNvSpPr/>
          <p:nvPr/>
        </p:nvSpPr>
        <p:spPr>
          <a:xfrm>
            <a:off x="6140026" y="5105400"/>
            <a:ext cx="3003974" cy="830997"/>
          </a:xfrm>
          <a:prstGeom prst="rect">
            <a:avLst/>
          </a:prstGeom>
        </p:spPr>
        <p:txBody>
          <a:bodyPr wrap="square">
            <a:spAutoFit/>
          </a:bodyPr>
          <a:lstStyle/>
          <a:p>
            <a:pPr algn="ctr"/>
            <a:r>
              <a:rPr lang="en-NZ" sz="1600" b="1" dirty="0">
                <a:solidFill>
                  <a:srgbClr val="FF9B26"/>
                </a:solidFill>
              </a:rPr>
              <a:t>Dr Jan Wright - Parliamentary Commissioner for the Environment (PCE)</a:t>
            </a:r>
          </a:p>
        </p:txBody>
      </p:sp>
    </p:spTree>
    <p:extLst>
      <p:ext uri="{BB962C8B-B14F-4D97-AF65-F5344CB8AC3E}">
        <p14:creationId xmlns:p14="http://schemas.microsoft.com/office/powerpoint/2010/main" val="69047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7" y="183623"/>
            <a:ext cx="9220200" cy="1143000"/>
          </a:xfrm>
        </p:spPr>
        <p:txBody>
          <a:bodyPr>
            <a:normAutofit fontScale="90000"/>
          </a:bodyPr>
          <a:lstStyle/>
          <a:p>
            <a:r>
              <a:rPr lang="en-NZ" sz="3200" b="1" dirty="0">
                <a:solidFill>
                  <a:srgbClr val="817D76"/>
                </a:solidFill>
              </a:rPr>
              <a:t>Marine Waters, Estuaries, Harbours and Oceans</a:t>
            </a:r>
            <a:br>
              <a:rPr lang="en-NZ" sz="3200" b="1" dirty="0">
                <a:solidFill>
                  <a:srgbClr val="817D76"/>
                </a:solidFill>
              </a:rPr>
            </a:br>
            <a:r>
              <a:rPr lang="en-NZ" sz="3200" b="1" dirty="0">
                <a:solidFill>
                  <a:srgbClr val="817D76"/>
                </a:solidFill>
              </a:rPr>
              <a:t>What’s happening here?</a:t>
            </a:r>
          </a:p>
        </p:txBody>
      </p:sp>
      <p:sp>
        <p:nvSpPr>
          <p:cNvPr id="3" name="Content Placeholder 2"/>
          <p:cNvSpPr>
            <a:spLocks noGrp="1"/>
          </p:cNvSpPr>
          <p:nvPr>
            <p:ph idx="1"/>
          </p:nvPr>
        </p:nvSpPr>
        <p:spPr>
          <a:xfrm>
            <a:off x="292934" y="1410935"/>
            <a:ext cx="4881059" cy="4080759"/>
          </a:xfrm>
        </p:spPr>
        <p:txBody>
          <a:bodyPr>
            <a:normAutofit fontScale="92500" lnSpcReduction="10000"/>
          </a:bodyPr>
          <a:lstStyle/>
          <a:p>
            <a:pPr>
              <a:lnSpc>
                <a:spcPct val="110000"/>
              </a:lnSpc>
              <a:buClr>
                <a:srgbClr val="FF9B26"/>
              </a:buClr>
              <a:buFont typeface="Arial" panose="020B0604020202020204" pitchFamily="34" charset="0"/>
              <a:buChar char="•"/>
            </a:pPr>
            <a:r>
              <a:rPr lang="en-NZ" sz="1800" dirty="0"/>
              <a:t>Referred to as an “elephant in the room” by some</a:t>
            </a:r>
          </a:p>
          <a:p>
            <a:pPr>
              <a:lnSpc>
                <a:spcPct val="110000"/>
              </a:lnSpc>
              <a:buClr>
                <a:srgbClr val="FF9B26"/>
              </a:buClr>
              <a:buFont typeface="Arial" panose="020B0604020202020204" pitchFamily="34" charset="0"/>
              <a:buChar char="•"/>
            </a:pPr>
            <a:r>
              <a:rPr lang="en-NZ" sz="1800" dirty="0"/>
              <a:t>PCE 11 March 2015</a:t>
            </a:r>
          </a:p>
          <a:p>
            <a:pPr lvl="1">
              <a:lnSpc>
                <a:spcPct val="110000"/>
              </a:lnSpc>
              <a:buClr>
                <a:srgbClr val="FF9B26"/>
              </a:buClr>
            </a:pPr>
            <a:r>
              <a:rPr lang="en-NZ" sz="1800" dirty="0"/>
              <a:t>Lets not waste another chance to protect our oceans</a:t>
            </a:r>
          </a:p>
          <a:p>
            <a:pPr lvl="1">
              <a:lnSpc>
                <a:spcPct val="110000"/>
              </a:lnSpc>
              <a:buClr>
                <a:srgbClr val="FF9B26"/>
              </a:buClr>
            </a:pPr>
            <a:r>
              <a:rPr lang="en-NZ" sz="1800" dirty="0"/>
              <a:t>Little progress has been made</a:t>
            </a:r>
          </a:p>
          <a:p>
            <a:pPr lvl="1">
              <a:lnSpc>
                <a:spcPct val="110000"/>
              </a:lnSpc>
              <a:buClr>
                <a:srgbClr val="FF9B26"/>
              </a:buClr>
            </a:pPr>
            <a:r>
              <a:rPr lang="en-NZ" sz="1800" dirty="0"/>
              <a:t>Pleased to see Kermadec Ocean Sanctuary </a:t>
            </a:r>
          </a:p>
          <a:p>
            <a:pPr lvl="1">
              <a:lnSpc>
                <a:spcPct val="110000"/>
              </a:lnSpc>
              <a:buClr>
                <a:srgbClr val="FF9B26"/>
              </a:buClr>
            </a:pPr>
            <a:r>
              <a:rPr lang="en-NZ" sz="1800" dirty="0"/>
              <a:t>Difficult challenges e.g. Treaty Rights</a:t>
            </a:r>
          </a:p>
          <a:p>
            <a:pPr>
              <a:lnSpc>
                <a:spcPct val="110000"/>
              </a:lnSpc>
              <a:buClr>
                <a:srgbClr val="FF9B26"/>
              </a:buClr>
              <a:buFont typeface="Arial" panose="020B0604020202020204" pitchFamily="34" charset="0"/>
              <a:buChar char="•"/>
            </a:pPr>
            <a:r>
              <a:rPr lang="en-NZ" sz="1800" dirty="0"/>
              <a:t>Pilot National Objectives Framework (NOF) for Estuaries</a:t>
            </a:r>
          </a:p>
          <a:p>
            <a:pPr>
              <a:lnSpc>
                <a:spcPct val="110000"/>
              </a:lnSpc>
              <a:buClr>
                <a:srgbClr val="FF9B26"/>
              </a:buClr>
              <a:buFont typeface="Arial" panose="020B0604020202020204" pitchFamily="34" charset="0"/>
              <a:buChar char="•"/>
            </a:pPr>
            <a:r>
              <a:rPr lang="en-NZ" sz="1800" dirty="0"/>
              <a:t>Don’t forget we have the NZ Coastal Policy Statement 2010</a:t>
            </a:r>
          </a:p>
        </p:txBody>
      </p:sp>
      <p:sp>
        <p:nvSpPr>
          <p:cNvPr id="4" name="Slide Number Placeholder 3"/>
          <p:cNvSpPr>
            <a:spLocks noGrp="1"/>
          </p:cNvSpPr>
          <p:nvPr>
            <p:ph type="sldNum" sz="quarter" idx="12"/>
          </p:nvPr>
        </p:nvSpPr>
        <p:spPr/>
        <p:txBody>
          <a:bodyPr/>
          <a:lstStyle/>
          <a:p>
            <a:fld id="{E1E088DD-F78F-4A2E-9CDD-6C21E32AB39B}" type="slidenum">
              <a:rPr lang="en-NZ" smtClean="0"/>
              <a:pPr/>
              <a:t>25</a:t>
            </a:fld>
            <a:endParaRPr lang="en-NZ" dirty="0"/>
          </a:p>
        </p:txBody>
      </p:sp>
      <p:pic>
        <p:nvPicPr>
          <p:cNvPr id="6" name="Picture 5"/>
          <p:cNvPicPr>
            <a:picLocks noChangeAspect="1"/>
          </p:cNvPicPr>
          <p:nvPr/>
        </p:nvPicPr>
        <p:blipFill rotWithShape="1">
          <a:blip r:embed="rId2"/>
          <a:srcRect l="3490" t="363" r="3043" b="3456"/>
          <a:stretch/>
        </p:blipFill>
        <p:spPr>
          <a:xfrm>
            <a:off x="5334000" y="846138"/>
            <a:ext cx="3488268" cy="4622800"/>
          </a:xfrm>
          <a:prstGeom prst="rect">
            <a:avLst/>
          </a:prstGeom>
        </p:spPr>
      </p:pic>
      <p:sp>
        <p:nvSpPr>
          <p:cNvPr id="7" name="TextBox 6"/>
          <p:cNvSpPr txBox="1"/>
          <p:nvPr/>
        </p:nvSpPr>
        <p:spPr>
          <a:xfrm>
            <a:off x="5359400" y="5544197"/>
            <a:ext cx="3641912" cy="584775"/>
          </a:xfrm>
          <a:prstGeom prst="rect">
            <a:avLst/>
          </a:prstGeom>
          <a:noFill/>
        </p:spPr>
        <p:txBody>
          <a:bodyPr wrap="square" rtlCol="0">
            <a:spAutoFit/>
          </a:bodyPr>
          <a:lstStyle/>
          <a:p>
            <a:pPr algn="ctr"/>
            <a:r>
              <a:rPr lang="en-NZ" sz="1600" b="1" dirty="0">
                <a:solidFill>
                  <a:srgbClr val="817D76"/>
                </a:solidFill>
              </a:rPr>
              <a:t>PAUP Degraded Marine Areas of Auckland Council Region</a:t>
            </a:r>
          </a:p>
        </p:txBody>
      </p:sp>
      <p:sp>
        <p:nvSpPr>
          <p:cNvPr id="8" name="TextBox 7"/>
          <p:cNvSpPr txBox="1"/>
          <p:nvPr/>
        </p:nvSpPr>
        <p:spPr>
          <a:xfrm>
            <a:off x="82127" y="5699770"/>
            <a:ext cx="4989544" cy="707886"/>
          </a:xfrm>
          <a:prstGeom prst="rect">
            <a:avLst/>
          </a:prstGeom>
          <a:noFill/>
        </p:spPr>
        <p:txBody>
          <a:bodyPr wrap="square" rtlCol="0">
            <a:spAutoFit/>
          </a:bodyPr>
          <a:lstStyle/>
          <a:p>
            <a:pPr algn="ctr"/>
            <a:r>
              <a:rPr lang="en-NZ" sz="2000" b="1" dirty="0">
                <a:solidFill>
                  <a:srgbClr val="FF9B26"/>
                </a:solidFill>
              </a:rPr>
              <a:t>Watch this space – get involved in submissions etc if relevant!</a:t>
            </a:r>
          </a:p>
        </p:txBody>
      </p:sp>
    </p:spTree>
    <p:extLst>
      <p:ext uri="{BB962C8B-B14F-4D97-AF65-F5344CB8AC3E}">
        <p14:creationId xmlns:p14="http://schemas.microsoft.com/office/powerpoint/2010/main" val="33876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4" y="307777"/>
            <a:ext cx="8886701" cy="805375"/>
          </a:xfrm>
        </p:spPr>
        <p:txBody>
          <a:bodyPr>
            <a:noAutofit/>
          </a:bodyPr>
          <a:lstStyle/>
          <a:p>
            <a:r>
              <a:rPr lang="en-NZ" sz="2600" b="1" dirty="0">
                <a:solidFill>
                  <a:srgbClr val="817D76"/>
                </a:solidFill>
              </a:rPr>
              <a:t>PCE’s Review Report on Environment Aotearoa 2015</a:t>
            </a:r>
          </a:p>
        </p:txBody>
      </p:sp>
      <p:sp>
        <p:nvSpPr>
          <p:cNvPr id="3" name="Slide Number Placeholder 2"/>
          <p:cNvSpPr>
            <a:spLocks noGrp="1"/>
          </p:cNvSpPr>
          <p:nvPr>
            <p:ph type="sldNum" sz="quarter" idx="12"/>
          </p:nvPr>
        </p:nvSpPr>
        <p:spPr/>
        <p:txBody>
          <a:bodyPr/>
          <a:lstStyle/>
          <a:p>
            <a:fld id="{E1E088DD-F78F-4A2E-9CDD-6C21E32AB39B}" type="slidenum">
              <a:rPr lang="en-NZ" smtClean="0"/>
              <a:pPr/>
              <a:t>26</a:t>
            </a:fld>
            <a:endParaRPr lang="en-NZ" dirty="0"/>
          </a:p>
        </p:txBody>
      </p:sp>
      <p:sp>
        <p:nvSpPr>
          <p:cNvPr id="10" name="Rectangle 9"/>
          <p:cNvSpPr/>
          <p:nvPr/>
        </p:nvSpPr>
        <p:spPr>
          <a:xfrm>
            <a:off x="306894" y="6324600"/>
            <a:ext cx="2225289" cy="276999"/>
          </a:xfrm>
          <a:prstGeom prst="rect">
            <a:avLst/>
          </a:prstGeom>
        </p:spPr>
        <p:txBody>
          <a:bodyPr wrap="none">
            <a:spAutoFit/>
          </a:bodyPr>
          <a:lstStyle/>
          <a:p>
            <a:r>
              <a:rPr lang="en-US" sz="1200" b="1" dirty="0">
                <a:solidFill>
                  <a:srgbClr val="817D76"/>
                </a:solidFill>
              </a:rPr>
              <a:t>Data source: MfE and NIWA</a:t>
            </a:r>
            <a:endParaRPr lang="en-NZ" sz="1200" b="1" dirty="0">
              <a:solidFill>
                <a:srgbClr val="817D76"/>
              </a:solidFill>
            </a:endParaRPr>
          </a:p>
        </p:txBody>
      </p:sp>
      <p:sp>
        <p:nvSpPr>
          <p:cNvPr id="7" name="Rectangle 6"/>
          <p:cNvSpPr/>
          <p:nvPr/>
        </p:nvSpPr>
        <p:spPr>
          <a:xfrm>
            <a:off x="306894" y="1088268"/>
            <a:ext cx="8624041" cy="4785926"/>
          </a:xfrm>
          <a:prstGeom prst="rect">
            <a:avLst/>
          </a:prstGeom>
        </p:spPr>
        <p:txBody>
          <a:bodyPr wrap="square">
            <a:spAutoFit/>
          </a:bodyPr>
          <a:lstStyle/>
          <a:p>
            <a:pPr>
              <a:spcBef>
                <a:spcPts val="600"/>
              </a:spcBef>
            </a:pPr>
            <a:r>
              <a:rPr lang="en-US" sz="1800" b="1" dirty="0">
                <a:solidFill>
                  <a:srgbClr val="817D76"/>
                </a:solidFill>
              </a:rPr>
              <a:t>Recommendation 1: Improve environmental reporting</a:t>
            </a:r>
          </a:p>
          <a:p>
            <a:pPr marL="342900" indent="-342900">
              <a:spcBef>
                <a:spcPts val="600"/>
              </a:spcBef>
              <a:buClr>
                <a:srgbClr val="FF9B26"/>
              </a:buClr>
              <a:buFont typeface="+mj-lt"/>
              <a:buAutoNum type="arabicPeriod"/>
            </a:pPr>
            <a:r>
              <a:rPr lang="en-US" sz="1800" dirty="0">
                <a:solidFill>
                  <a:srgbClr val="817D76"/>
                </a:solidFill>
              </a:rPr>
              <a:t>Clear conclusions on the state of the environmental domain are essential.</a:t>
            </a:r>
          </a:p>
          <a:p>
            <a:pPr marL="342900" indent="-342900">
              <a:spcBef>
                <a:spcPts val="600"/>
              </a:spcBef>
              <a:buClr>
                <a:srgbClr val="FF9B26"/>
              </a:buClr>
              <a:buFont typeface="+mj-lt"/>
              <a:buAutoNum type="arabicPeriod"/>
            </a:pPr>
            <a:r>
              <a:rPr lang="en-US" sz="1800" dirty="0">
                <a:solidFill>
                  <a:srgbClr val="817D76"/>
                </a:solidFill>
              </a:rPr>
              <a:t>The development of national indicators should be treated as a ‘work-in progress’, and the indicators chosen not given undue weight. All relevant information should be considered when drawing final conclusions.</a:t>
            </a:r>
          </a:p>
          <a:p>
            <a:pPr marL="342900" indent="-342900">
              <a:spcBef>
                <a:spcPts val="600"/>
              </a:spcBef>
              <a:buClr>
                <a:srgbClr val="FF9B26"/>
              </a:buClr>
              <a:buFont typeface="+mj-lt"/>
              <a:buAutoNum type="arabicPeriod"/>
            </a:pPr>
            <a:r>
              <a:rPr lang="en-US" sz="1800" dirty="0">
                <a:solidFill>
                  <a:srgbClr val="817D76"/>
                </a:solidFill>
              </a:rPr>
              <a:t>Location matters. It is important to make it clear where an environmental issue is significant and where it is not.</a:t>
            </a:r>
          </a:p>
          <a:p>
            <a:pPr marL="342900" indent="-342900">
              <a:spcBef>
                <a:spcPts val="600"/>
              </a:spcBef>
              <a:buClr>
                <a:srgbClr val="FF9B26"/>
              </a:buClr>
              <a:buFont typeface="+mj-lt"/>
              <a:buAutoNum type="arabicPeriod"/>
            </a:pPr>
            <a:r>
              <a:rPr lang="en-US" sz="1800" dirty="0">
                <a:solidFill>
                  <a:srgbClr val="817D76"/>
                </a:solidFill>
              </a:rPr>
              <a:t>Indicating the degree of uncertainty in major results is important. This should include statistical testing of observed differences.</a:t>
            </a:r>
          </a:p>
          <a:p>
            <a:pPr marL="342900" indent="-342900">
              <a:spcBef>
                <a:spcPts val="600"/>
              </a:spcBef>
              <a:buClr>
                <a:srgbClr val="FF9B26"/>
              </a:buClr>
              <a:buFont typeface="+mj-lt"/>
              <a:buAutoNum type="arabicPeriod"/>
            </a:pPr>
            <a:r>
              <a:rPr lang="en-US" sz="1800" dirty="0">
                <a:solidFill>
                  <a:srgbClr val="817D76"/>
                </a:solidFill>
              </a:rPr>
              <a:t>Modelled results should always be ‘ground-</a:t>
            </a:r>
            <a:r>
              <a:rPr lang="en-US" sz="1800" dirty="0" err="1">
                <a:solidFill>
                  <a:srgbClr val="817D76"/>
                </a:solidFill>
              </a:rPr>
              <a:t>truthed</a:t>
            </a:r>
            <a:r>
              <a:rPr lang="en-US" sz="1800" dirty="0">
                <a:solidFill>
                  <a:srgbClr val="817D76"/>
                </a:solidFill>
              </a:rPr>
              <a:t>’ wherever possible.</a:t>
            </a:r>
          </a:p>
          <a:p>
            <a:pPr marL="342900" indent="-342900">
              <a:spcBef>
                <a:spcPts val="600"/>
              </a:spcBef>
              <a:buClr>
                <a:srgbClr val="FF9B26"/>
              </a:buClr>
              <a:buFont typeface="+mj-lt"/>
              <a:buAutoNum type="arabicPeriod"/>
            </a:pPr>
            <a:r>
              <a:rPr lang="en-US" sz="1800" dirty="0">
                <a:solidFill>
                  <a:srgbClr val="817D76"/>
                </a:solidFill>
              </a:rPr>
              <a:t>The limitations of models should be explained.</a:t>
            </a:r>
          </a:p>
          <a:p>
            <a:pPr marL="342900" indent="-342900">
              <a:spcBef>
                <a:spcPts val="600"/>
              </a:spcBef>
              <a:buClr>
                <a:srgbClr val="FF9B26"/>
              </a:buClr>
              <a:buFont typeface="+mj-lt"/>
              <a:buAutoNum type="arabicPeriod"/>
            </a:pPr>
            <a:r>
              <a:rPr lang="en-US" sz="1800" dirty="0">
                <a:solidFill>
                  <a:srgbClr val="817D76"/>
                </a:solidFill>
              </a:rPr>
              <a:t>Future air domain reports would benefit from more analysis of natural sources of air pollution.</a:t>
            </a:r>
            <a:endParaRPr lang="en-NZ" sz="1800" dirty="0">
              <a:solidFill>
                <a:srgbClr val="817D76"/>
              </a:solidFill>
            </a:endParaRPr>
          </a:p>
        </p:txBody>
      </p:sp>
      <p:sp>
        <p:nvSpPr>
          <p:cNvPr id="11" name="TextBox 10"/>
          <p:cNvSpPr txBox="1"/>
          <p:nvPr/>
        </p:nvSpPr>
        <p:spPr>
          <a:xfrm>
            <a:off x="2136284" y="5791200"/>
            <a:ext cx="4965260" cy="369332"/>
          </a:xfrm>
          <a:prstGeom prst="rect">
            <a:avLst/>
          </a:prstGeom>
          <a:noFill/>
        </p:spPr>
        <p:txBody>
          <a:bodyPr wrap="square" rtlCol="0">
            <a:spAutoFit/>
          </a:bodyPr>
          <a:lstStyle/>
          <a:p>
            <a:pPr algn="ctr"/>
            <a:r>
              <a:rPr lang="en-NZ" b="1" dirty="0">
                <a:solidFill>
                  <a:srgbClr val="FF9B26"/>
                </a:solidFill>
                <a:latin typeface="Arial"/>
                <a:ea typeface="+mj-ea"/>
                <a:cs typeface="Arial"/>
              </a:rPr>
              <a:t>A message for us all</a:t>
            </a:r>
          </a:p>
        </p:txBody>
      </p:sp>
    </p:spTree>
    <p:extLst>
      <p:ext uri="{BB962C8B-B14F-4D97-AF65-F5344CB8AC3E}">
        <p14:creationId xmlns:p14="http://schemas.microsoft.com/office/powerpoint/2010/main" val="4190537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8" y="205071"/>
            <a:ext cx="7982067" cy="699029"/>
          </a:xfrm>
        </p:spPr>
        <p:txBody>
          <a:bodyPr>
            <a:noAutofit/>
          </a:bodyPr>
          <a:lstStyle/>
          <a:p>
            <a:r>
              <a:rPr lang="en-NZ" sz="3200" b="1" dirty="0">
                <a:solidFill>
                  <a:srgbClr val="817D76"/>
                </a:solidFill>
              </a:rPr>
              <a:t>Controller and Auditor-General (OAG)</a:t>
            </a:r>
          </a:p>
        </p:txBody>
      </p:sp>
      <p:pic>
        <p:nvPicPr>
          <p:cNvPr id="5" name="Content Placeholder 4"/>
          <p:cNvPicPr>
            <a:picLocks noGrp="1" noChangeAspect="1"/>
          </p:cNvPicPr>
          <p:nvPr>
            <p:ph idx="1"/>
          </p:nvPr>
        </p:nvPicPr>
        <p:blipFill rotWithShape="1">
          <a:blip r:embed="rId2"/>
          <a:srcRect l="785" r="1090"/>
          <a:stretch/>
        </p:blipFill>
        <p:spPr>
          <a:xfrm>
            <a:off x="7848600" y="396934"/>
            <a:ext cx="965200" cy="1380566"/>
          </a:xfrm>
          <a:prstGeom prst="rect">
            <a:avLst/>
          </a:prstGeom>
          <a:ln>
            <a:solidFill>
              <a:srgbClr val="0083A9"/>
            </a:solidFill>
          </a:ln>
        </p:spPr>
      </p:pic>
      <p:sp>
        <p:nvSpPr>
          <p:cNvPr id="4" name="Slide Number Placeholder 3"/>
          <p:cNvSpPr>
            <a:spLocks noGrp="1"/>
          </p:cNvSpPr>
          <p:nvPr>
            <p:ph type="sldNum" sz="quarter" idx="12"/>
          </p:nvPr>
        </p:nvSpPr>
        <p:spPr/>
        <p:txBody>
          <a:bodyPr/>
          <a:lstStyle/>
          <a:p>
            <a:fld id="{E1E088DD-F78F-4A2E-9CDD-6C21E32AB39B}" type="slidenum">
              <a:rPr lang="en-NZ" smtClean="0"/>
              <a:pPr/>
              <a:t>27</a:t>
            </a:fld>
            <a:endParaRPr lang="en-NZ" dirty="0"/>
          </a:p>
        </p:txBody>
      </p:sp>
      <p:sp>
        <p:nvSpPr>
          <p:cNvPr id="6" name="TextBox 5"/>
          <p:cNvSpPr txBox="1"/>
          <p:nvPr/>
        </p:nvSpPr>
        <p:spPr>
          <a:xfrm>
            <a:off x="5554133" y="1871963"/>
            <a:ext cx="3589867" cy="2585323"/>
          </a:xfrm>
          <a:prstGeom prst="rect">
            <a:avLst/>
          </a:prstGeom>
          <a:noFill/>
        </p:spPr>
        <p:txBody>
          <a:bodyPr wrap="square" rtlCol="0">
            <a:spAutoFit/>
          </a:bodyPr>
          <a:lstStyle/>
          <a:p>
            <a:pPr algn="ctr"/>
            <a:r>
              <a:rPr lang="en-NZ" dirty="0">
                <a:solidFill>
                  <a:srgbClr val="817D76"/>
                </a:solidFill>
              </a:rPr>
              <a:t>Draft Annual Plan for proposed work programme for 2017/2018</a:t>
            </a:r>
          </a:p>
          <a:p>
            <a:pPr algn="ctr"/>
            <a:endParaRPr lang="en-NZ" dirty="0">
              <a:solidFill>
                <a:srgbClr val="817D76"/>
              </a:solidFill>
            </a:endParaRPr>
          </a:p>
          <a:p>
            <a:pPr algn="ctr"/>
            <a:endParaRPr lang="en-NZ" dirty="0">
              <a:solidFill>
                <a:srgbClr val="817D76"/>
              </a:solidFill>
            </a:endParaRPr>
          </a:p>
          <a:p>
            <a:pPr algn="ctr"/>
            <a:r>
              <a:rPr lang="en-NZ" sz="1800" dirty="0">
                <a:solidFill>
                  <a:srgbClr val="817D76"/>
                </a:solidFill>
              </a:rPr>
              <a:t>Comments closed 5 June 2016...</a:t>
            </a:r>
          </a:p>
          <a:p>
            <a:pPr algn="ctr"/>
            <a:r>
              <a:rPr lang="en-NZ" sz="1800" dirty="0">
                <a:solidFill>
                  <a:srgbClr val="817D76"/>
                </a:solidFill>
              </a:rPr>
              <a:t>did your organisation comment?</a:t>
            </a:r>
          </a:p>
        </p:txBody>
      </p:sp>
      <p:sp>
        <p:nvSpPr>
          <p:cNvPr id="7" name="TextBox 6"/>
          <p:cNvSpPr txBox="1"/>
          <p:nvPr/>
        </p:nvSpPr>
        <p:spPr>
          <a:xfrm rot="16200000">
            <a:off x="-1303066" y="3485615"/>
            <a:ext cx="3530600" cy="646331"/>
          </a:xfrm>
          <a:prstGeom prst="rect">
            <a:avLst/>
          </a:prstGeom>
          <a:noFill/>
        </p:spPr>
        <p:txBody>
          <a:bodyPr wrap="square" rtlCol="0">
            <a:spAutoFit/>
          </a:bodyPr>
          <a:lstStyle/>
          <a:p>
            <a:pPr algn="ctr"/>
            <a:r>
              <a:rPr lang="en-NZ" sz="1800" dirty="0">
                <a:solidFill>
                  <a:srgbClr val="817D76"/>
                </a:solidFill>
              </a:rPr>
              <a:t>Annual theme based work programme topics</a:t>
            </a:r>
          </a:p>
        </p:txBody>
      </p:sp>
      <p:graphicFrame>
        <p:nvGraphicFramePr>
          <p:cNvPr id="11" name="Table 10"/>
          <p:cNvGraphicFramePr>
            <a:graphicFrameLocks noGrp="1"/>
          </p:cNvGraphicFramePr>
          <p:nvPr>
            <p:extLst>
              <p:ext uri="{D42A27DB-BD31-4B8C-83A1-F6EECF244321}">
                <p14:modId xmlns:p14="http://schemas.microsoft.com/office/powerpoint/2010/main" val="4036631868"/>
              </p:ext>
            </p:extLst>
          </p:nvPr>
        </p:nvGraphicFramePr>
        <p:xfrm>
          <a:off x="1143000" y="998563"/>
          <a:ext cx="4483671" cy="5315453"/>
        </p:xfrm>
        <a:graphic>
          <a:graphicData uri="http://schemas.openxmlformats.org/drawingml/2006/table">
            <a:tbl>
              <a:tblPr firstRow="1" bandRow="1">
                <a:tableStyleId>{5C22544A-7EE6-4342-B048-85BDC9FD1C3A}</a:tableStyleId>
              </a:tblPr>
              <a:tblGrid>
                <a:gridCol w="4483671">
                  <a:extLst>
                    <a:ext uri="{9D8B030D-6E8A-4147-A177-3AD203B41FA5}">
                      <a16:colId xmlns:a16="http://schemas.microsoft.com/office/drawing/2014/main" val="20000"/>
                    </a:ext>
                  </a:extLst>
                </a:gridCol>
              </a:tblGrid>
              <a:tr h="370702">
                <a:tc>
                  <a:txBody>
                    <a:bodyPr/>
                    <a:lstStyle/>
                    <a:p>
                      <a:pPr algn="ctr"/>
                      <a:r>
                        <a:rPr lang="en-NZ" sz="1400" dirty="0">
                          <a:solidFill>
                            <a:schemeClr val="tx1"/>
                          </a:solidFill>
                        </a:rPr>
                        <a:t>2017/18</a:t>
                      </a:r>
                    </a:p>
                  </a:txBody>
                  <a:tcPr>
                    <a:noFill/>
                  </a:tcPr>
                </a:tc>
                <a:extLst>
                  <a:ext uri="{0D108BD9-81ED-4DB2-BD59-A6C34878D82A}">
                    <a16:rowId xmlns:a16="http://schemas.microsoft.com/office/drawing/2014/main" val="10000"/>
                  </a:ext>
                </a:extLst>
              </a:tr>
              <a:tr h="357511">
                <a:tc>
                  <a:txBody>
                    <a:bodyPr/>
                    <a:lstStyle/>
                    <a:p>
                      <a:pPr algn="ctr"/>
                      <a:r>
                        <a:rPr lang="en-NZ" sz="1200" b="1" dirty="0">
                          <a:solidFill>
                            <a:schemeClr val="bg1"/>
                          </a:solidFill>
                        </a:rPr>
                        <a:t>Water</a:t>
                      </a:r>
                    </a:p>
                  </a:txBody>
                  <a:tcPr>
                    <a:solidFill>
                      <a:srgbClr val="FF9900"/>
                    </a:solidFill>
                  </a:tcPr>
                </a:tc>
                <a:extLst>
                  <a:ext uri="{0D108BD9-81ED-4DB2-BD59-A6C34878D82A}">
                    <a16:rowId xmlns:a16="http://schemas.microsoft.com/office/drawing/2014/main" val="10001"/>
                  </a:ext>
                </a:extLst>
              </a:tr>
              <a:tr h="357511">
                <a:tc>
                  <a:txBody>
                    <a:bodyPr/>
                    <a:lstStyle/>
                    <a:p>
                      <a:r>
                        <a:rPr lang="en-NZ" sz="1200" b="1" dirty="0"/>
                        <a:t>Reflections report on </a:t>
                      </a:r>
                      <a:r>
                        <a:rPr lang="en-NZ" sz="1200" b="1" i="1" dirty="0"/>
                        <a:t>Information</a:t>
                      </a:r>
                      <a:r>
                        <a:rPr lang="en-NZ" sz="1200" b="1" baseline="0" dirty="0"/>
                        <a:t> theme</a:t>
                      </a:r>
                    </a:p>
                    <a:p>
                      <a:pPr>
                        <a:spcBef>
                          <a:spcPts val="200"/>
                        </a:spcBef>
                        <a:spcAft>
                          <a:spcPts val="600"/>
                        </a:spcAft>
                      </a:pPr>
                      <a:r>
                        <a:rPr lang="en-NZ" sz="1200" b="0" i="1" baseline="0" dirty="0"/>
                        <a:t>Freshwater quality  -review effectiveness of RMA measures in improving freshwater quality</a:t>
                      </a:r>
                    </a:p>
                    <a:p>
                      <a:pPr>
                        <a:spcBef>
                          <a:spcPts val="200"/>
                        </a:spcBef>
                        <a:spcAft>
                          <a:spcPts val="600"/>
                        </a:spcAft>
                      </a:pPr>
                      <a:r>
                        <a:rPr lang="en-NZ" sz="1200" b="0" i="1" baseline="0" dirty="0"/>
                        <a:t>Drinking water – management of water supply assets by local authorities</a:t>
                      </a:r>
                    </a:p>
                    <a:p>
                      <a:pPr>
                        <a:spcBef>
                          <a:spcPts val="200"/>
                        </a:spcBef>
                        <a:spcAft>
                          <a:spcPts val="600"/>
                        </a:spcAft>
                      </a:pPr>
                      <a:r>
                        <a:rPr lang="en-NZ" sz="1200" b="0" i="1" baseline="0" dirty="0"/>
                        <a:t>Decision-making for water allocation/irrigation</a:t>
                      </a:r>
                    </a:p>
                    <a:p>
                      <a:pPr>
                        <a:spcBef>
                          <a:spcPts val="200"/>
                        </a:spcBef>
                        <a:spcAft>
                          <a:spcPts val="600"/>
                        </a:spcAft>
                      </a:pPr>
                      <a:r>
                        <a:rPr lang="en-NZ" sz="1200" b="0" i="1" baseline="0" dirty="0"/>
                        <a:t>Evidence-based planning and decision-making in the environment/natural resources sectors</a:t>
                      </a:r>
                    </a:p>
                    <a:p>
                      <a:pPr>
                        <a:spcBef>
                          <a:spcPts val="200"/>
                        </a:spcBef>
                        <a:spcAft>
                          <a:spcPts val="600"/>
                        </a:spcAft>
                      </a:pPr>
                      <a:r>
                        <a:rPr lang="en-NZ" sz="1200" b="0" i="1" baseline="0" dirty="0"/>
                        <a:t>Use of market-based approach to improve water quality (Lake Taupo)</a:t>
                      </a:r>
                    </a:p>
                    <a:p>
                      <a:pPr>
                        <a:spcBef>
                          <a:spcPts val="200"/>
                        </a:spcBef>
                        <a:spcAft>
                          <a:spcPts val="600"/>
                        </a:spcAft>
                      </a:pPr>
                      <a:r>
                        <a:rPr lang="en-NZ" sz="1200" b="0" i="1" baseline="0" dirty="0"/>
                        <a:t>Effectiveness of new governance models</a:t>
                      </a:r>
                    </a:p>
                    <a:p>
                      <a:pPr>
                        <a:spcBef>
                          <a:spcPts val="200"/>
                        </a:spcBef>
                        <a:spcAft>
                          <a:spcPts val="600"/>
                        </a:spcAft>
                      </a:pPr>
                      <a:r>
                        <a:rPr lang="en-NZ" sz="1200" b="0" i="1" baseline="0" dirty="0"/>
                        <a:t>Effectiveness of clean-up projects for contaminated water bodies (e.g. Rotorua lakes)</a:t>
                      </a:r>
                    </a:p>
                    <a:p>
                      <a:pPr>
                        <a:spcBef>
                          <a:spcPts val="200"/>
                        </a:spcBef>
                        <a:spcAft>
                          <a:spcPts val="600"/>
                        </a:spcAft>
                      </a:pPr>
                      <a:r>
                        <a:rPr lang="en-NZ" sz="1200" b="0" i="1" baseline="0" dirty="0"/>
                        <a:t>Managing New Zealand’s marine environment</a:t>
                      </a:r>
                    </a:p>
                    <a:p>
                      <a:pPr>
                        <a:spcBef>
                          <a:spcPts val="200"/>
                        </a:spcBef>
                        <a:spcAft>
                          <a:spcPts val="200"/>
                        </a:spcAft>
                      </a:pPr>
                      <a:r>
                        <a:rPr lang="en-NZ" sz="1200" b="0" i="1" baseline="0" dirty="0"/>
                        <a:t>Aquaculture – what are the critical factors?</a:t>
                      </a:r>
                    </a:p>
                  </a:txBody>
                  <a:tcPr>
                    <a:solidFill>
                      <a:schemeClr val="accent6">
                        <a:lumMod val="40000"/>
                        <a:lumOff val="60000"/>
                      </a:schemeClr>
                    </a:solidFill>
                  </a:tcPr>
                </a:tc>
                <a:extLst>
                  <a:ext uri="{0D108BD9-81ED-4DB2-BD59-A6C34878D82A}">
                    <a16:rowId xmlns:a16="http://schemas.microsoft.com/office/drawing/2014/main" val="10002"/>
                  </a:ext>
                </a:extLst>
              </a:tr>
              <a:tr h="357511">
                <a:tc>
                  <a:txBody>
                    <a:bodyPr/>
                    <a:lstStyle/>
                    <a:p>
                      <a:r>
                        <a:rPr lang="en-NZ" sz="1200" dirty="0"/>
                        <a:t>Inland Revenue Department: Progress</a:t>
                      </a:r>
                      <a:r>
                        <a:rPr lang="en-NZ" sz="1200" baseline="0" dirty="0"/>
                        <a:t> of the Business Transformation programme</a:t>
                      </a:r>
                      <a:endParaRPr lang="en-NZ" sz="1200" dirty="0"/>
                    </a:p>
                  </a:txBody>
                  <a:tcPr>
                    <a:solidFill>
                      <a:schemeClr val="accent6">
                        <a:lumMod val="60000"/>
                        <a:lumOff val="40000"/>
                      </a:schemeClr>
                    </a:solidFill>
                  </a:tcPr>
                </a:tc>
                <a:extLst>
                  <a:ext uri="{0D108BD9-81ED-4DB2-BD59-A6C34878D82A}">
                    <a16:rowId xmlns:a16="http://schemas.microsoft.com/office/drawing/2014/main" val="10003"/>
                  </a:ext>
                </a:extLst>
              </a:tr>
              <a:tr h="357511">
                <a:tc>
                  <a:txBody>
                    <a:bodyPr/>
                    <a:lstStyle/>
                    <a:p>
                      <a:r>
                        <a:rPr lang="en-NZ" sz="1200" dirty="0"/>
                        <a:t>Auckland Council – Review of service performance (Watercare)</a:t>
                      </a: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089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785" r="1090"/>
          <a:stretch/>
        </p:blipFill>
        <p:spPr>
          <a:xfrm>
            <a:off x="7772400" y="449858"/>
            <a:ext cx="1239195" cy="1772473"/>
          </a:xfrm>
          <a:prstGeom prst="rect">
            <a:avLst/>
          </a:prstGeom>
          <a:ln>
            <a:solidFill>
              <a:srgbClr val="0083A9"/>
            </a:solidFill>
          </a:ln>
        </p:spPr>
      </p:pic>
      <p:sp>
        <p:nvSpPr>
          <p:cNvPr id="4" name="Slide Number Placeholder 3"/>
          <p:cNvSpPr>
            <a:spLocks noGrp="1"/>
          </p:cNvSpPr>
          <p:nvPr>
            <p:ph type="sldNum" sz="quarter" idx="12"/>
          </p:nvPr>
        </p:nvSpPr>
        <p:spPr/>
        <p:txBody>
          <a:bodyPr/>
          <a:lstStyle/>
          <a:p>
            <a:fld id="{E1E088DD-F78F-4A2E-9CDD-6C21E32AB39B}" type="slidenum">
              <a:rPr lang="en-NZ" smtClean="0"/>
              <a:pPr/>
              <a:t>28</a:t>
            </a:fld>
            <a:endParaRPr lang="en-NZ" dirty="0"/>
          </a:p>
        </p:txBody>
      </p:sp>
      <p:sp>
        <p:nvSpPr>
          <p:cNvPr id="6" name="TextBox 5"/>
          <p:cNvSpPr txBox="1"/>
          <p:nvPr/>
        </p:nvSpPr>
        <p:spPr>
          <a:xfrm>
            <a:off x="5554133" y="2222331"/>
            <a:ext cx="3589867" cy="2862322"/>
          </a:xfrm>
          <a:prstGeom prst="rect">
            <a:avLst/>
          </a:prstGeom>
          <a:noFill/>
        </p:spPr>
        <p:txBody>
          <a:bodyPr wrap="square" rtlCol="0">
            <a:spAutoFit/>
          </a:bodyPr>
          <a:lstStyle/>
          <a:p>
            <a:pPr algn="ctr"/>
            <a:r>
              <a:rPr lang="en-NZ" dirty="0">
                <a:solidFill>
                  <a:srgbClr val="817D76"/>
                </a:solidFill>
              </a:rPr>
              <a:t>Draft Annual Plan for proposed work programme 2018/2019</a:t>
            </a:r>
          </a:p>
          <a:p>
            <a:pPr algn="ctr"/>
            <a:endParaRPr lang="en-NZ" dirty="0">
              <a:solidFill>
                <a:srgbClr val="817D76"/>
              </a:solidFill>
            </a:endParaRPr>
          </a:p>
          <a:p>
            <a:pPr algn="ctr"/>
            <a:endParaRPr lang="en-NZ" dirty="0">
              <a:solidFill>
                <a:srgbClr val="817D76"/>
              </a:solidFill>
            </a:endParaRPr>
          </a:p>
          <a:p>
            <a:pPr algn="ctr"/>
            <a:r>
              <a:rPr lang="en-NZ" dirty="0">
                <a:solidFill>
                  <a:srgbClr val="817D76"/>
                </a:solidFill>
              </a:rPr>
              <a:t>Comments closed 5 June 2016...</a:t>
            </a:r>
          </a:p>
          <a:p>
            <a:pPr algn="ctr"/>
            <a:r>
              <a:rPr lang="en-NZ" dirty="0">
                <a:solidFill>
                  <a:srgbClr val="817D76"/>
                </a:solidFill>
              </a:rPr>
              <a:t>did your organisation comment?</a:t>
            </a:r>
          </a:p>
          <a:p>
            <a:pPr algn="ctr"/>
            <a:endParaRPr lang="en-NZ" dirty="0"/>
          </a:p>
        </p:txBody>
      </p:sp>
      <p:sp>
        <p:nvSpPr>
          <p:cNvPr id="7" name="TextBox 6"/>
          <p:cNvSpPr txBox="1"/>
          <p:nvPr/>
        </p:nvSpPr>
        <p:spPr>
          <a:xfrm rot="16200000">
            <a:off x="-1061134" y="3423335"/>
            <a:ext cx="3530600" cy="646331"/>
          </a:xfrm>
          <a:prstGeom prst="rect">
            <a:avLst/>
          </a:prstGeom>
          <a:noFill/>
        </p:spPr>
        <p:txBody>
          <a:bodyPr wrap="square" rtlCol="0">
            <a:spAutoFit/>
          </a:bodyPr>
          <a:lstStyle/>
          <a:p>
            <a:pPr algn="ctr"/>
            <a:r>
              <a:rPr lang="en-NZ" dirty="0">
                <a:solidFill>
                  <a:srgbClr val="817D76"/>
                </a:solidFill>
              </a:rPr>
              <a:t>Annual theme based work programme topics</a:t>
            </a:r>
          </a:p>
        </p:txBody>
      </p:sp>
      <p:sp>
        <p:nvSpPr>
          <p:cNvPr id="11" name="Title 1"/>
          <p:cNvSpPr txBox="1">
            <a:spLocks/>
          </p:cNvSpPr>
          <p:nvPr/>
        </p:nvSpPr>
        <p:spPr>
          <a:xfrm>
            <a:off x="139068" y="122238"/>
            <a:ext cx="7938132" cy="69902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i="0" kern="1200">
                <a:solidFill>
                  <a:srgbClr val="0064A5"/>
                </a:solidFill>
                <a:latin typeface="Arial"/>
                <a:ea typeface="+mj-ea"/>
                <a:cs typeface="Arial"/>
              </a:defRPr>
            </a:lvl1pPr>
          </a:lstStyle>
          <a:p>
            <a:pPr fontAlgn="auto">
              <a:spcAft>
                <a:spcPts val="0"/>
              </a:spcAft>
            </a:pPr>
            <a:r>
              <a:rPr lang="en-NZ" sz="3200" dirty="0">
                <a:solidFill>
                  <a:srgbClr val="817D76"/>
                </a:solidFill>
                <a:latin typeface="+mj-lt"/>
                <a:cs typeface="+mj-cs"/>
              </a:rPr>
              <a:t>Controller and Auditor-General (OAG)</a:t>
            </a:r>
          </a:p>
        </p:txBody>
      </p:sp>
      <p:graphicFrame>
        <p:nvGraphicFramePr>
          <p:cNvPr id="13" name="Table 12"/>
          <p:cNvGraphicFramePr>
            <a:graphicFrameLocks noGrp="1"/>
          </p:cNvGraphicFramePr>
          <p:nvPr>
            <p:extLst>
              <p:ext uri="{D42A27DB-BD31-4B8C-83A1-F6EECF244321}">
                <p14:modId xmlns:p14="http://schemas.microsoft.com/office/powerpoint/2010/main" val="3970025437"/>
              </p:ext>
            </p:extLst>
          </p:nvPr>
        </p:nvGraphicFramePr>
        <p:xfrm>
          <a:off x="1479127" y="886051"/>
          <a:ext cx="4191000" cy="5845458"/>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tblGrid>
              <a:tr h="361216">
                <a:tc>
                  <a:txBody>
                    <a:bodyPr/>
                    <a:lstStyle/>
                    <a:p>
                      <a:pPr algn="ctr"/>
                      <a:r>
                        <a:rPr lang="en-NZ" sz="1400" dirty="0"/>
                        <a:t>2018/19</a:t>
                      </a:r>
                      <a:endParaRPr lang="en-NZ" sz="1400" dirty="0">
                        <a:solidFill>
                          <a:schemeClr val="tx1"/>
                        </a:solidFill>
                      </a:endParaRPr>
                    </a:p>
                  </a:txBody>
                  <a:tcPr/>
                </a:tc>
                <a:extLst>
                  <a:ext uri="{0D108BD9-81ED-4DB2-BD59-A6C34878D82A}">
                    <a16:rowId xmlns:a16="http://schemas.microsoft.com/office/drawing/2014/main" val="10000"/>
                  </a:ext>
                </a:extLst>
              </a:tr>
              <a:tr h="348362">
                <a:tc>
                  <a:txBody>
                    <a:bodyPr/>
                    <a:lstStyle/>
                    <a:p>
                      <a:pPr marL="0" algn="ctr" defTabSz="914400" rtl="0" eaLnBrk="1" latinLnBrk="0" hangingPunct="1"/>
                      <a:r>
                        <a:rPr lang="en-NZ" sz="1200" kern="1200" dirty="0"/>
                        <a:t>Sustainable development</a:t>
                      </a:r>
                      <a:endParaRPr lang="en-NZ" sz="1200" b="1" kern="1200" dirty="0">
                        <a:solidFill>
                          <a:schemeClr val="bg1"/>
                        </a:solidFill>
                        <a:latin typeface="+mn-lt"/>
                        <a:ea typeface="+mn-ea"/>
                        <a:cs typeface="+mn-cs"/>
                      </a:endParaRPr>
                    </a:p>
                  </a:txBody>
                  <a:tcPr>
                    <a:solidFill>
                      <a:srgbClr val="C0C0C0"/>
                    </a:solidFill>
                  </a:tcPr>
                </a:tc>
                <a:extLst>
                  <a:ext uri="{0D108BD9-81ED-4DB2-BD59-A6C34878D82A}">
                    <a16:rowId xmlns:a16="http://schemas.microsoft.com/office/drawing/2014/main" val="10001"/>
                  </a:ext>
                </a:extLst>
              </a:tr>
              <a:tr h="4145400">
                <a:tc>
                  <a:txBody>
                    <a:bodyPr/>
                    <a:lstStyle/>
                    <a:p>
                      <a:r>
                        <a:rPr lang="en-NZ" sz="1200" dirty="0"/>
                        <a:t>Reflections report on Water</a:t>
                      </a:r>
                      <a:r>
                        <a:rPr lang="en-NZ" sz="1200" baseline="0" dirty="0"/>
                        <a:t> theme</a:t>
                      </a:r>
                    </a:p>
                    <a:p>
                      <a:pPr>
                        <a:spcBef>
                          <a:spcPts val="600"/>
                        </a:spcBef>
                        <a:spcAft>
                          <a:spcPts val="600"/>
                        </a:spcAft>
                      </a:pPr>
                      <a:r>
                        <a:rPr lang="en-NZ" sz="1200" baseline="0" dirty="0"/>
                        <a:t>Are regional economic development strategies effective?</a:t>
                      </a:r>
                    </a:p>
                    <a:p>
                      <a:pPr>
                        <a:spcBef>
                          <a:spcPts val="600"/>
                        </a:spcBef>
                        <a:spcAft>
                          <a:spcPts val="600"/>
                        </a:spcAft>
                      </a:pPr>
                      <a:r>
                        <a:rPr lang="en-NZ" sz="1200" baseline="0" dirty="0"/>
                        <a:t>Infrastructure strategies and plans – Are they working?</a:t>
                      </a:r>
                    </a:p>
                    <a:p>
                      <a:pPr>
                        <a:spcBef>
                          <a:spcPts val="600"/>
                        </a:spcBef>
                        <a:spcAft>
                          <a:spcPts val="600"/>
                        </a:spcAft>
                      </a:pPr>
                      <a:r>
                        <a:rPr lang="en-NZ" sz="1200" baseline="0" dirty="0"/>
                        <a:t>Matters arising from the 2018-28 local authority long-term plans</a:t>
                      </a:r>
                    </a:p>
                    <a:p>
                      <a:pPr>
                        <a:spcBef>
                          <a:spcPts val="600"/>
                        </a:spcBef>
                        <a:spcAft>
                          <a:spcPts val="600"/>
                        </a:spcAft>
                      </a:pPr>
                      <a:r>
                        <a:rPr lang="en-NZ" sz="1200" baseline="0" dirty="0"/>
                        <a:t>How effective are agencies’ workforce strategies? </a:t>
                      </a:r>
                    </a:p>
                    <a:p>
                      <a:pPr>
                        <a:spcBef>
                          <a:spcPts val="600"/>
                        </a:spcBef>
                        <a:spcAft>
                          <a:spcPts val="600"/>
                        </a:spcAft>
                      </a:pPr>
                      <a:r>
                        <a:rPr lang="en-NZ" sz="1200" baseline="0" dirty="0"/>
                        <a:t>How effectively is New Zealand doing against the 17 United Nations Sustainable Development Goals?</a:t>
                      </a:r>
                    </a:p>
                    <a:p>
                      <a:pPr>
                        <a:spcBef>
                          <a:spcPts val="600"/>
                        </a:spcBef>
                        <a:spcAft>
                          <a:spcPts val="600"/>
                        </a:spcAft>
                      </a:pPr>
                      <a:r>
                        <a:rPr lang="en-NZ" sz="1200" baseline="0" dirty="0"/>
                        <a:t>Have agencies factored demographics trends and changes?</a:t>
                      </a:r>
                    </a:p>
                    <a:p>
                      <a:pPr>
                        <a:spcBef>
                          <a:spcPts val="600"/>
                        </a:spcBef>
                        <a:spcAft>
                          <a:spcPts val="600"/>
                        </a:spcAft>
                      </a:pPr>
                      <a:r>
                        <a:rPr lang="en-NZ" sz="1200" baseline="0" dirty="0"/>
                        <a:t>How have agencies responded to the implication of climate change?</a:t>
                      </a:r>
                    </a:p>
                    <a:p>
                      <a:pPr>
                        <a:spcBef>
                          <a:spcPts val="600"/>
                        </a:spcBef>
                        <a:spcAft>
                          <a:spcPts val="600"/>
                        </a:spcAft>
                      </a:pPr>
                      <a:r>
                        <a:rPr lang="en-NZ" sz="1200" baseline="0" dirty="0"/>
                        <a:t>What interventions have had the most significant effect?</a:t>
                      </a:r>
                    </a:p>
                    <a:p>
                      <a:pPr>
                        <a:spcBef>
                          <a:spcPts val="600"/>
                        </a:spcBef>
                        <a:spcAft>
                          <a:spcPts val="1200"/>
                        </a:spcAft>
                      </a:pPr>
                      <a:r>
                        <a:rPr lang="en-NZ" sz="1200" baseline="0" dirty="0"/>
                        <a:t>Natural disaster – risk management</a:t>
                      </a:r>
                      <a:endParaRPr lang="en-NZ" sz="1200" b="0" i="1" baseline="0" dirty="0"/>
                    </a:p>
                  </a:txBody>
                  <a:tcPr>
                    <a:solidFill>
                      <a:srgbClr val="D1CDC8"/>
                    </a:solidFill>
                  </a:tcPr>
                </a:tc>
                <a:extLst>
                  <a:ext uri="{0D108BD9-81ED-4DB2-BD59-A6C34878D82A}">
                    <a16:rowId xmlns:a16="http://schemas.microsoft.com/office/drawing/2014/main" val="10002"/>
                  </a:ext>
                </a:extLst>
              </a:tr>
              <a:tr h="801899">
                <a:tc>
                  <a:txBody>
                    <a:bodyPr/>
                    <a:lstStyle/>
                    <a:p>
                      <a:r>
                        <a:rPr lang="en-NZ" sz="1200" dirty="0"/>
                        <a:t>Auckland Council – Review of service performance: Have the changes made to governance</a:t>
                      </a:r>
                      <a:r>
                        <a:rPr lang="en-NZ" sz="1200" baseline="0" dirty="0"/>
                        <a:t> and management arrangements for the delivery of public services in Auckland been successful?</a:t>
                      </a:r>
                      <a:endParaRPr lang="en-NZ" sz="1200" dirty="0"/>
                    </a:p>
                  </a:txBody>
                  <a:tcPr>
                    <a:solidFill>
                      <a:srgbClr val="B9B5B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232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b="1" dirty="0">
                <a:solidFill>
                  <a:srgbClr val="817D76"/>
                </a:solidFill>
              </a:rPr>
              <a:t>New Zealand Government </a:t>
            </a:r>
            <a:br>
              <a:rPr lang="en-NZ" sz="3200" b="1" dirty="0">
                <a:solidFill>
                  <a:srgbClr val="817D76"/>
                </a:solidFill>
              </a:rPr>
            </a:br>
            <a:r>
              <a:rPr lang="en-NZ" sz="3200" b="1" dirty="0">
                <a:solidFill>
                  <a:srgbClr val="817D76"/>
                </a:solidFill>
              </a:rPr>
              <a:t>Managing Microbeads in Personal Care Products</a:t>
            </a:r>
          </a:p>
        </p:txBody>
      </p:sp>
      <p:sp>
        <p:nvSpPr>
          <p:cNvPr id="5" name="Rectangle 4"/>
          <p:cNvSpPr/>
          <p:nvPr/>
        </p:nvSpPr>
        <p:spPr>
          <a:xfrm>
            <a:off x="381000" y="2057400"/>
            <a:ext cx="5334000" cy="4462760"/>
          </a:xfrm>
          <a:prstGeom prst="rect">
            <a:avLst/>
          </a:prstGeom>
        </p:spPr>
        <p:txBody>
          <a:bodyPr wrap="square">
            <a:spAutoFit/>
          </a:bodyPr>
          <a:lstStyle/>
          <a:p>
            <a:pPr marL="177800" indent="-177800">
              <a:spcAft>
                <a:spcPts val="1200"/>
              </a:spcAft>
              <a:buClr>
                <a:schemeClr val="tx2"/>
              </a:buClr>
              <a:buFont typeface="Arial" panose="020B0604020202020204" pitchFamily="34" charset="0"/>
              <a:buChar char="•"/>
            </a:pPr>
            <a:r>
              <a:rPr lang="en-NZ" dirty="0">
                <a:solidFill>
                  <a:srgbClr val="817D76"/>
                </a:solidFill>
              </a:rPr>
              <a:t>Government considering making regulations under WMA to  prohibit or control</a:t>
            </a:r>
          </a:p>
          <a:p>
            <a:pPr marL="177800" indent="-177800">
              <a:spcAft>
                <a:spcPts val="1200"/>
              </a:spcAft>
              <a:buClr>
                <a:schemeClr val="tx2"/>
              </a:buClr>
              <a:buFont typeface="Arial" panose="020B0604020202020204" pitchFamily="34" charset="0"/>
              <a:buChar char="•"/>
            </a:pPr>
            <a:r>
              <a:rPr lang="en-NZ" dirty="0">
                <a:solidFill>
                  <a:srgbClr val="817D76"/>
                </a:solidFill>
              </a:rPr>
              <a:t>To manage environmental, economic, social and cultural impacts</a:t>
            </a:r>
          </a:p>
          <a:p>
            <a:pPr marL="177800" indent="-177800">
              <a:spcAft>
                <a:spcPts val="1200"/>
              </a:spcAft>
              <a:buClr>
                <a:schemeClr val="tx2"/>
              </a:buClr>
              <a:buFont typeface="Arial" panose="020B0604020202020204" pitchFamily="34" charset="0"/>
              <a:buChar char="•"/>
            </a:pPr>
            <a:r>
              <a:rPr lang="en-NZ" dirty="0">
                <a:solidFill>
                  <a:srgbClr val="817D76"/>
                </a:solidFill>
              </a:rPr>
              <a:t>Possible implementation methods – status quo, voluntary regulation under WMA and/or Imports and Exports Regulation Acts </a:t>
            </a:r>
          </a:p>
          <a:p>
            <a:pPr marL="177800" indent="-177800">
              <a:spcAft>
                <a:spcPts val="1200"/>
              </a:spcAft>
              <a:buClr>
                <a:schemeClr val="tx2"/>
              </a:buClr>
              <a:buFont typeface="Arial" panose="020B0604020202020204" pitchFamily="34" charset="0"/>
              <a:buChar char="•"/>
            </a:pPr>
            <a:r>
              <a:rPr lang="en-NZ" dirty="0">
                <a:solidFill>
                  <a:srgbClr val="817D76"/>
                </a:solidFill>
              </a:rPr>
              <a:t>Seeking information and comment 27</a:t>
            </a:r>
            <a:r>
              <a:rPr lang="en-NZ" baseline="30000" dirty="0">
                <a:solidFill>
                  <a:srgbClr val="817D76"/>
                </a:solidFill>
              </a:rPr>
              <a:t>th</a:t>
            </a:r>
            <a:r>
              <a:rPr lang="en-NZ" dirty="0">
                <a:solidFill>
                  <a:srgbClr val="817D76"/>
                </a:solidFill>
              </a:rPr>
              <a:t> February 2017</a:t>
            </a:r>
          </a:p>
          <a:p>
            <a:pPr marL="177800" indent="-177800">
              <a:spcAft>
                <a:spcPts val="1200"/>
              </a:spcAft>
              <a:buClr>
                <a:schemeClr val="tx2"/>
              </a:buClr>
              <a:buFont typeface="Arial" panose="020B0604020202020204" pitchFamily="34" charset="0"/>
              <a:buChar char="•"/>
            </a:pPr>
            <a:endParaRPr lang="en-NZ" dirty="0">
              <a:solidFill>
                <a:srgbClr val="817D76"/>
              </a:solidFill>
            </a:endParaRPr>
          </a:p>
          <a:p>
            <a:pPr>
              <a:spcAft>
                <a:spcPts val="1200"/>
              </a:spcAft>
              <a:buClr>
                <a:schemeClr val="tx2"/>
              </a:buClr>
            </a:pPr>
            <a:r>
              <a:rPr lang="en-NZ" dirty="0">
                <a:solidFill>
                  <a:srgbClr val="817D76"/>
                </a:solidFill>
              </a:rPr>
              <a:t>Key Question for Wastewater Treatment Plants – Membrane Filters will remove if appropriate pore size</a:t>
            </a:r>
          </a:p>
        </p:txBody>
      </p:sp>
      <p:pic>
        <p:nvPicPr>
          <p:cNvPr id="3" name="Picture 2"/>
          <p:cNvPicPr>
            <a:picLocks noChangeAspect="1"/>
          </p:cNvPicPr>
          <p:nvPr/>
        </p:nvPicPr>
        <p:blipFill rotWithShape="1">
          <a:blip r:embed="rId2"/>
          <a:srcRect l="2189" r="1482"/>
          <a:stretch/>
        </p:blipFill>
        <p:spPr>
          <a:xfrm>
            <a:off x="5943600" y="1981200"/>
            <a:ext cx="2819400" cy="4082702"/>
          </a:xfrm>
          <a:prstGeom prst="rect">
            <a:avLst/>
          </a:prstGeom>
          <a:ln>
            <a:solidFill>
              <a:srgbClr val="0083A9"/>
            </a:solidFill>
          </a:ln>
        </p:spPr>
      </p:pic>
    </p:spTree>
    <p:extLst>
      <p:ext uri="{BB962C8B-B14F-4D97-AF65-F5344CB8AC3E}">
        <p14:creationId xmlns:p14="http://schemas.microsoft.com/office/powerpoint/2010/main" val="297676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16" y="116632"/>
            <a:ext cx="8640584" cy="1872208"/>
          </a:xfrm>
        </p:spPr>
        <p:txBody>
          <a:bodyPr/>
          <a:lstStyle/>
          <a:p>
            <a:r>
              <a:rPr lang="en-NZ" sz="3200" b="1" dirty="0">
                <a:solidFill>
                  <a:srgbClr val="817D76"/>
                </a:solidFill>
              </a:rPr>
              <a:t>Resource Legislation Amendment Bill: Announced 26th November 2015 as Second Phase – First Phase was 2013</a:t>
            </a:r>
          </a:p>
        </p:txBody>
      </p:sp>
      <p:sp>
        <p:nvSpPr>
          <p:cNvPr id="3" name="Content Placeholder 2"/>
          <p:cNvSpPr>
            <a:spLocks noGrp="1"/>
          </p:cNvSpPr>
          <p:nvPr>
            <p:ph idx="1"/>
          </p:nvPr>
        </p:nvSpPr>
        <p:spPr>
          <a:xfrm>
            <a:off x="274816" y="2286000"/>
            <a:ext cx="8747760" cy="4389120"/>
          </a:xfrm>
        </p:spPr>
        <p:txBody>
          <a:bodyPr>
            <a:normAutofit/>
          </a:bodyPr>
          <a:lstStyle/>
          <a:p>
            <a:pPr marL="0" indent="0">
              <a:lnSpc>
                <a:spcPct val="120000"/>
              </a:lnSpc>
              <a:spcBef>
                <a:spcPts val="300"/>
              </a:spcBef>
              <a:buNone/>
            </a:pPr>
            <a:r>
              <a:rPr lang="en-US" sz="1800" dirty="0">
                <a:solidFill>
                  <a:srgbClr val="777777"/>
                </a:solidFill>
              </a:rPr>
              <a:t>The Resource Legislation Amendment Bill encompasses changes to the Resource Management Act, Reserves Act, Conservation Act, Public Works Act, Environmental Protection Authority Act and EEZ and Continental Shelf Act and aims to reduce costs and delays to planning decisions through reduced bureaucracy, reduced rights of appeal, greater national consistency and enhanced legislative cohesion.</a:t>
            </a:r>
          </a:p>
          <a:p>
            <a:pPr marL="0" indent="0">
              <a:lnSpc>
                <a:spcPct val="120000"/>
              </a:lnSpc>
              <a:spcBef>
                <a:spcPts val="300"/>
              </a:spcBef>
              <a:buNone/>
            </a:pPr>
            <a:r>
              <a:rPr lang="en-US" sz="1800" dirty="0">
                <a:solidFill>
                  <a:srgbClr val="777777"/>
                </a:solidFill>
              </a:rPr>
              <a:t>Key Features include:</a:t>
            </a:r>
          </a:p>
          <a:p>
            <a:pPr>
              <a:buClr>
                <a:srgbClr val="FF9B26"/>
              </a:buClr>
              <a:buFont typeface="Arial" panose="020B0604020202020204" pitchFamily="34" charset="0"/>
              <a:buChar char="•"/>
            </a:pPr>
            <a:r>
              <a:rPr lang="en-AU" sz="1800" b="1" dirty="0">
                <a:solidFill>
                  <a:srgbClr val="777777"/>
                </a:solidFill>
              </a:rPr>
              <a:t>Increased and early Māori participation</a:t>
            </a:r>
            <a:endParaRPr lang="en-AU" sz="1800" dirty="0">
              <a:solidFill>
                <a:srgbClr val="777777"/>
              </a:solidFill>
            </a:endParaRPr>
          </a:p>
          <a:p>
            <a:pPr>
              <a:buClr>
                <a:srgbClr val="FF9B26"/>
              </a:buClr>
              <a:buFont typeface="Arial" panose="020B0604020202020204" pitchFamily="34" charset="0"/>
              <a:buChar char="•"/>
              <a:tabLst>
                <a:tab pos="3225800" algn="l"/>
                <a:tab pos="3497263" algn="l"/>
              </a:tabLst>
            </a:pPr>
            <a:r>
              <a:rPr lang="en-AU" sz="1800" b="1" dirty="0">
                <a:solidFill>
                  <a:srgbClr val="777777"/>
                </a:solidFill>
              </a:rPr>
              <a:t>Changes to plan making	</a:t>
            </a:r>
            <a:r>
              <a:rPr lang="en-AU" sz="1800" dirty="0">
                <a:solidFill>
                  <a:srgbClr val="777777"/>
                </a:solidFill>
              </a:rPr>
              <a:t>–</a:t>
            </a:r>
            <a:r>
              <a:rPr lang="en-AU" sz="1800" b="1" dirty="0">
                <a:solidFill>
                  <a:srgbClr val="777777"/>
                </a:solidFill>
              </a:rPr>
              <a:t> 	</a:t>
            </a:r>
            <a:r>
              <a:rPr lang="en-AU" sz="1800" dirty="0">
                <a:solidFill>
                  <a:srgbClr val="777777"/>
                </a:solidFill>
              </a:rPr>
              <a:t>national templates. Stream-lined </a:t>
            </a:r>
          </a:p>
          <a:p>
            <a:pPr>
              <a:buClr>
                <a:srgbClr val="FF9B26"/>
              </a:buClr>
              <a:buFont typeface="Arial" panose="020B0604020202020204" pitchFamily="34" charset="0"/>
              <a:buChar char="•"/>
              <a:tabLst>
                <a:tab pos="3225800" algn="l"/>
                <a:tab pos="3497263" algn="l"/>
              </a:tabLst>
            </a:pPr>
            <a:r>
              <a:rPr lang="en-NZ" sz="1800" b="1" dirty="0">
                <a:solidFill>
                  <a:srgbClr val="777777"/>
                </a:solidFill>
              </a:rPr>
              <a:t>Changes to consenting 	</a:t>
            </a:r>
            <a:r>
              <a:rPr lang="en-NZ" sz="1800" dirty="0">
                <a:solidFill>
                  <a:srgbClr val="777777"/>
                </a:solidFill>
              </a:rPr>
              <a:t>–</a:t>
            </a:r>
            <a:r>
              <a:rPr lang="en-NZ" sz="1800" b="1" dirty="0">
                <a:solidFill>
                  <a:srgbClr val="777777"/>
                </a:solidFill>
              </a:rPr>
              <a:t> 	</a:t>
            </a:r>
            <a:r>
              <a:rPr lang="en-NZ" sz="1800" dirty="0">
                <a:solidFill>
                  <a:srgbClr val="777777"/>
                </a:solidFill>
              </a:rPr>
              <a:t>speed up small or minor consents 10 day 			working limit.  Notification parties narrowed</a:t>
            </a:r>
            <a:endParaRPr lang="en-US" dirty="0">
              <a:solidFill>
                <a:srgbClr val="7F7F7F"/>
              </a:solidFill>
            </a:endParaRPr>
          </a:p>
          <a:p>
            <a:pPr>
              <a:tabLst>
                <a:tab pos="3225800" algn="l"/>
                <a:tab pos="3497263" algn="l"/>
              </a:tabLst>
            </a:pPr>
            <a:endParaRPr lang="en-US" dirty="0">
              <a:solidFill>
                <a:srgbClr val="7F7F7F"/>
              </a:solidFill>
            </a:endParaRPr>
          </a:p>
          <a:p>
            <a:endParaRPr lang="en-US" b="1" dirty="0"/>
          </a:p>
          <a:p>
            <a:endParaRPr lang="en-US" b="1" dirty="0"/>
          </a:p>
          <a:p>
            <a:endParaRPr lang="en-US" b="1" dirty="0"/>
          </a:p>
          <a:p>
            <a:endParaRPr lang="en-NZ" dirty="0"/>
          </a:p>
          <a:p>
            <a:endParaRPr lang="en-NZ" dirty="0"/>
          </a:p>
        </p:txBody>
      </p:sp>
      <p:sp>
        <p:nvSpPr>
          <p:cNvPr id="4" name="Slide Number Placeholder 3"/>
          <p:cNvSpPr>
            <a:spLocks noGrp="1"/>
          </p:cNvSpPr>
          <p:nvPr>
            <p:ph type="sldNum" sz="quarter" idx="4294967295"/>
          </p:nvPr>
        </p:nvSpPr>
        <p:spPr>
          <a:xfrm>
            <a:off x="3558952" y="6492875"/>
            <a:ext cx="2133600" cy="365125"/>
          </a:xfrm>
          <a:prstGeom prst="rect">
            <a:avLst/>
          </a:prstGeom>
        </p:spPr>
        <p:txBody>
          <a:bodyPr/>
          <a:lstStyle/>
          <a:p>
            <a:pPr algn="ctr"/>
            <a:fld id="{89A765CC-AFF6-44DF-9011-656F5575D778}" type="slidenum">
              <a:rPr lang="en-NZ" sz="1000" smtClean="0">
                <a:solidFill>
                  <a:prstClr val="black">
                    <a:tint val="75000"/>
                  </a:prstClr>
                </a:solidFill>
              </a:rPr>
              <a:pPr algn="ctr"/>
              <a:t>3</a:t>
            </a:fld>
            <a:endParaRPr lang="en-NZ" sz="1000" dirty="0">
              <a:solidFill>
                <a:prstClr val="black">
                  <a:tint val="75000"/>
                </a:prstClr>
              </a:solidFill>
            </a:endParaRPr>
          </a:p>
        </p:txBody>
      </p:sp>
      <p:sp>
        <p:nvSpPr>
          <p:cNvPr id="5" name="TextBox 4"/>
          <p:cNvSpPr txBox="1"/>
          <p:nvPr/>
        </p:nvSpPr>
        <p:spPr>
          <a:xfrm>
            <a:off x="214104" y="1788785"/>
            <a:ext cx="8869184" cy="400110"/>
          </a:xfrm>
          <a:prstGeom prst="rect">
            <a:avLst/>
          </a:prstGeom>
          <a:noFill/>
        </p:spPr>
        <p:txBody>
          <a:bodyPr wrap="square" rtlCol="0">
            <a:spAutoFit/>
          </a:bodyPr>
          <a:lstStyle/>
          <a:p>
            <a:r>
              <a:rPr lang="en-NZ" sz="2000" dirty="0">
                <a:solidFill>
                  <a:srgbClr val="777777"/>
                </a:solidFill>
                <a:latin typeface="Century Gothic" pitchFamily="34" charset="0"/>
              </a:rPr>
              <a:t>Reported back to House last week…</a:t>
            </a:r>
          </a:p>
        </p:txBody>
      </p:sp>
    </p:spTree>
    <p:extLst>
      <p:ext uri="{BB962C8B-B14F-4D97-AF65-F5344CB8AC3E}">
        <p14:creationId xmlns:p14="http://schemas.microsoft.com/office/powerpoint/2010/main" val="3328152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2743200"/>
          </a:xfrm>
        </p:spPr>
        <p:txBody>
          <a:bodyPr/>
          <a:lstStyle/>
          <a:p>
            <a:r>
              <a:rPr lang="en-NZ" sz="3200" b="1" dirty="0">
                <a:solidFill>
                  <a:srgbClr val="817D76"/>
                </a:solidFill>
              </a:rPr>
              <a:t>Water New Zealand Good Practice Guide </a:t>
            </a:r>
            <a:br>
              <a:rPr lang="en-NZ" sz="3200" b="1" dirty="0">
                <a:solidFill>
                  <a:srgbClr val="817D76"/>
                </a:solidFill>
              </a:rPr>
            </a:br>
            <a:r>
              <a:rPr lang="en-NZ" sz="3200" b="1" dirty="0">
                <a:solidFill>
                  <a:srgbClr val="817D76"/>
                </a:solidFill>
              </a:rPr>
              <a:t>Beneficial Use of Organic Waste Products on Land  Volume 1: Guide</a:t>
            </a:r>
            <a:br>
              <a:rPr lang="en-NZ" sz="3200" b="1" dirty="0">
                <a:solidFill>
                  <a:srgbClr val="817D76"/>
                </a:solidFill>
              </a:rPr>
            </a:br>
            <a:r>
              <a:rPr lang="en-NZ" sz="3200" b="1" dirty="0">
                <a:solidFill>
                  <a:srgbClr val="817D76"/>
                </a:solidFill>
              </a:rPr>
              <a:t>Volume 2: Technical Manual</a:t>
            </a:r>
            <a:br>
              <a:rPr lang="en-NZ" sz="3200" b="1" dirty="0">
                <a:solidFill>
                  <a:srgbClr val="817D76"/>
                </a:solidFill>
              </a:rPr>
            </a:br>
            <a:r>
              <a:rPr lang="en-NZ" sz="3200" b="1" dirty="0">
                <a:solidFill>
                  <a:srgbClr val="817D76"/>
                </a:solidFill>
              </a:rPr>
              <a:t>December 2016</a:t>
            </a:r>
          </a:p>
        </p:txBody>
      </p:sp>
      <p:sp>
        <p:nvSpPr>
          <p:cNvPr id="5" name="Rectangle 4"/>
          <p:cNvSpPr/>
          <p:nvPr/>
        </p:nvSpPr>
        <p:spPr>
          <a:xfrm>
            <a:off x="313267" y="2971800"/>
            <a:ext cx="8686800" cy="3200876"/>
          </a:xfrm>
          <a:prstGeom prst="rect">
            <a:avLst/>
          </a:prstGeom>
        </p:spPr>
        <p:txBody>
          <a:bodyPr wrap="square">
            <a:spAutoFit/>
          </a:bodyPr>
          <a:lstStyle/>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To replace 2003 Biosolids Guidelines</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Includes other organic wastes – agricultural etc </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Specialist Working Groups</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Risk Focus</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Product Standards and processes</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QA Requirements</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Emergency Contaminants of Concern</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Regional meetings just held</a:t>
            </a:r>
          </a:p>
          <a:p>
            <a:pPr marL="285750" indent="-285750">
              <a:spcBef>
                <a:spcPts val="300"/>
              </a:spcBef>
              <a:spcAft>
                <a:spcPts val="300"/>
              </a:spcAft>
              <a:buClr>
                <a:schemeClr val="tx2"/>
              </a:buClr>
              <a:buFont typeface="Arial" panose="020B0604020202020204" pitchFamily="34" charset="0"/>
              <a:buChar char="•"/>
            </a:pPr>
            <a:r>
              <a:rPr lang="en-NZ" dirty="0">
                <a:solidFill>
                  <a:srgbClr val="817D76"/>
                </a:solidFill>
              </a:rPr>
              <a:t>Comments by 31 March 2017</a:t>
            </a:r>
          </a:p>
        </p:txBody>
      </p:sp>
      <p:pic>
        <p:nvPicPr>
          <p:cNvPr id="3" name="Picture 2"/>
          <p:cNvPicPr>
            <a:picLocks noChangeAspect="1"/>
          </p:cNvPicPr>
          <p:nvPr/>
        </p:nvPicPr>
        <p:blipFill rotWithShape="1">
          <a:blip r:embed="rId2"/>
          <a:srcRect l="17177" r="13000"/>
          <a:stretch/>
        </p:blipFill>
        <p:spPr>
          <a:xfrm>
            <a:off x="6019800" y="3048000"/>
            <a:ext cx="2819401" cy="2580025"/>
          </a:xfrm>
          <a:prstGeom prst="rect">
            <a:avLst/>
          </a:prstGeom>
          <a:ln>
            <a:solidFill>
              <a:srgbClr val="0083A9"/>
            </a:solidFill>
          </a:ln>
        </p:spPr>
      </p:pic>
    </p:spTree>
    <p:extLst>
      <p:ext uri="{BB962C8B-B14F-4D97-AF65-F5344CB8AC3E}">
        <p14:creationId xmlns:p14="http://schemas.microsoft.com/office/powerpoint/2010/main" val="1646414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0" y="304800"/>
            <a:ext cx="8686800" cy="715962"/>
          </a:xfrm>
        </p:spPr>
        <p:txBody>
          <a:bodyPr>
            <a:normAutofit fontScale="90000"/>
          </a:bodyPr>
          <a:lstStyle/>
          <a:p>
            <a:r>
              <a:rPr lang="en-NZ" sz="3200" b="1" dirty="0">
                <a:solidFill>
                  <a:srgbClr val="817D76"/>
                </a:solidFill>
              </a:rPr>
              <a:t>Māori/Iwi – Key Themes from the Initiatives Reviewed</a:t>
            </a:r>
          </a:p>
        </p:txBody>
      </p:sp>
      <p:sp>
        <p:nvSpPr>
          <p:cNvPr id="3" name="Content Placeholder 2"/>
          <p:cNvSpPr>
            <a:spLocks noGrp="1"/>
          </p:cNvSpPr>
          <p:nvPr>
            <p:ph idx="1"/>
          </p:nvPr>
        </p:nvSpPr>
        <p:spPr>
          <a:xfrm>
            <a:off x="228600" y="1532467"/>
            <a:ext cx="8686800" cy="5155141"/>
          </a:xfrm>
        </p:spPr>
        <p:txBody>
          <a:bodyPr>
            <a:normAutofit fontScale="92500"/>
          </a:bodyPr>
          <a:lstStyle/>
          <a:p>
            <a:pPr>
              <a:lnSpc>
                <a:spcPct val="110000"/>
              </a:lnSpc>
              <a:spcBef>
                <a:spcPts val="600"/>
              </a:spcBef>
              <a:spcAft>
                <a:spcPts val="600"/>
              </a:spcAft>
              <a:buClr>
                <a:srgbClr val="FF9B26"/>
              </a:buClr>
              <a:buFont typeface="Arial" panose="020B0604020202020204" pitchFamily="34" charset="0"/>
              <a:buChar char="•"/>
            </a:pPr>
            <a:r>
              <a:rPr lang="en-NZ" sz="1800" dirty="0"/>
              <a:t>Provide recognition and protection of Māori interest (NZ Productivity Council)</a:t>
            </a:r>
          </a:p>
          <a:p>
            <a:pPr>
              <a:lnSpc>
                <a:spcPct val="110000"/>
              </a:lnSpc>
              <a:spcBef>
                <a:spcPts val="600"/>
              </a:spcBef>
              <a:spcAft>
                <a:spcPts val="600"/>
              </a:spcAft>
              <a:buClr>
                <a:srgbClr val="FF9B26"/>
              </a:buClr>
              <a:buFont typeface="Arial" panose="020B0604020202020204" pitchFamily="34" charset="0"/>
              <a:buChar char="•"/>
            </a:pPr>
            <a:r>
              <a:rPr lang="en-NZ" sz="1800" dirty="0"/>
              <a:t>Increased and early Māori participation (Resource Legislation Amendment Bill)</a:t>
            </a:r>
          </a:p>
          <a:p>
            <a:pPr>
              <a:lnSpc>
                <a:spcPct val="110000"/>
              </a:lnSpc>
              <a:spcBef>
                <a:spcPts val="600"/>
              </a:spcBef>
              <a:spcAft>
                <a:spcPts val="600"/>
              </a:spcAft>
              <a:buClr>
                <a:srgbClr val="FF9B26"/>
              </a:buClr>
              <a:buFont typeface="Arial" panose="020B0604020202020204" pitchFamily="34" charset="0"/>
              <a:buChar char="•"/>
            </a:pPr>
            <a:r>
              <a:rPr lang="en-NZ" sz="1800" dirty="0"/>
              <a:t>Iwi and water – Land and Water Forum</a:t>
            </a:r>
          </a:p>
          <a:p>
            <a:pPr>
              <a:lnSpc>
                <a:spcPct val="110000"/>
              </a:lnSpc>
              <a:spcBef>
                <a:spcPts val="600"/>
              </a:spcBef>
              <a:spcAft>
                <a:spcPts val="600"/>
              </a:spcAft>
              <a:buClr>
                <a:srgbClr val="FF9B26"/>
              </a:buClr>
              <a:buFont typeface="Arial" panose="020B0604020202020204" pitchFamily="34" charset="0"/>
              <a:buChar char="•"/>
            </a:pPr>
            <a:r>
              <a:rPr lang="en-NZ" sz="1800" dirty="0"/>
              <a:t>Need to respect the cultural value of water and water bodies to local iwi and hapu (LGNZ – Three Waters Project)</a:t>
            </a:r>
          </a:p>
          <a:p>
            <a:pPr>
              <a:lnSpc>
                <a:spcPct val="110000"/>
              </a:lnSpc>
              <a:spcBef>
                <a:spcPts val="600"/>
              </a:spcBef>
              <a:spcAft>
                <a:spcPts val="600"/>
              </a:spcAft>
              <a:buClr>
                <a:srgbClr val="FF9B26"/>
              </a:buClr>
              <a:buFont typeface="Arial" panose="020B0604020202020204" pitchFamily="34" charset="0"/>
              <a:buChar char="•"/>
            </a:pPr>
            <a:r>
              <a:rPr lang="en-NZ" sz="1800" dirty="0"/>
              <a:t>“Next Steps for Freshwater” improve management to provide for iwi and hapu rights and interest (a number proposals including rohe based agreements e.g. Royal Society Report</a:t>
            </a:r>
          </a:p>
          <a:p>
            <a:pPr>
              <a:lnSpc>
                <a:spcPct val="110000"/>
              </a:lnSpc>
              <a:spcBef>
                <a:spcPts val="600"/>
              </a:spcBef>
              <a:spcAft>
                <a:spcPts val="600"/>
              </a:spcAft>
              <a:buClr>
                <a:srgbClr val="FF9B26"/>
              </a:buClr>
              <a:buFont typeface="Arial" panose="020B0604020202020204" pitchFamily="34" charset="0"/>
              <a:buChar char="•"/>
            </a:pPr>
            <a:r>
              <a:rPr lang="en-NZ" sz="1800" dirty="0"/>
              <a:t>The Thirty Year NZ infrastructure Plan – “Infrastructure will need to support the growing role of the Māori economy” and “Iwi are appropriately engaged”</a:t>
            </a:r>
          </a:p>
          <a:p>
            <a:pPr>
              <a:lnSpc>
                <a:spcPct val="110000"/>
              </a:lnSpc>
              <a:spcBef>
                <a:spcPts val="600"/>
              </a:spcBef>
              <a:spcAft>
                <a:spcPts val="600"/>
              </a:spcAft>
              <a:buClr>
                <a:srgbClr val="FF9B26"/>
              </a:buClr>
              <a:buFont typeface="Arial" panose="020B0604020202020204" pitchFamily="34" charset="0"/>
              <a:buChar char="•"/>
            </a:pPr>
            <a:r>
              <a:rPr lang="en-NZ" sz="1800" dirty="0"/>
              <a:t>Climate change e.g. Royal Society Report knowledge gaps includes further understanding of how </a:t>
            </a:r>
            <a:r>
              <a:rPr lang="en-NZ" sz="1800" dirty="0" err="1"/>
              <a:t>Mataranga</a:t>
            </a:r>
            <a:r>
              <a:rPr lang="en-NZ" sz="1800" dirty="0"/>
              <a:t> Māori informs flood management and catchment planning </a:t>
            </a:r>
          </a:p>
          <a:p>
            <a:pPr>
              <a:spcBef>
                <a:spcPts val="600"/>
              </a:spcBef>
              <a:spcAft>
                <a:spcPts val="600"/>
              </a:spcAft>
            </a:pPr>
            <a:endParaRPr lang="en-NZ" sz="1800" dirty="0"/>
          </a:p>
        </p:txBody>
      </p:sp>
      <p:sp>
        <p:nvSpPr>
          <p:cNvPr id="4" name="Slide Number Placeholder 3"/>
          <p:cNvSpPr>
            <a:spLocks noGrp="1"/>
          </p:cNvSpPr>
          <p:nvPr>
            <p:ph type="sldNum" sz="quarter" idx="12"/>
          </p:nvPr>
        </p:nvSpPr>
        <p:spPr/>
        <p:txBody>
          <a:bodyPr/>
          <a:lstStyle/>
          <a:p>
            <a:fld id="{E1E088DD-F78F-4A2E-9CDD-6C21E32AB39B}" type="slidenum">
              <a:rPr lang="en-NZ" smtClean="0"/>
              <a:pPr/>
              <a:t>31</a:t>
            </a:fld>
            <a:endParaRPr lang="en-NZ" dirty="0"/>
          </a:p>
        </p:txBody>
      </p:sp>
    </p:spTree>
    <p:extLst>
      <p:ext uri="{BB962C8B-B14F-4D97-AF65-F5344CB8AC3E}">
        <p14:creationId xmlns:p14="http://schemas.microsoft.com/office/powerpoint/2010/main" val="39394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71" y="152400"/>
            <a:ext cx="8229600" cy="685800"/>
          </a:xfrm>
        </p:spPr>
        <p:txBody>
          <a:bodyPr/>
          <a:lstStyle/>
          <a:p>
            <a:r>
              <a:rPr lang="en-NZ" sz="3200" b="1" dirty="0">
                <a:solidFill>
                  <a:srgbClr val="817D76"/>
                </a:solidFill>
              </a:rPr>
              <a:t>Presenters Assessment</a:t>
            </a:r>
          </a:p>
        </p:txBody>
      </p:sp>
      <p:sp>
        <p:nvSpPr>
          <p:cNvPr id="3" name="Slide Number Placeholder 2"/>
          <p:cNvSpPr>
            <a:spLocks noGrp="1"/>
          </p:cNvSpPr>
          <p:nvPr>
            <p:ph type="sldNum" sz="quarter" idx="12"/>
          </p:nvPr>
        </p:nvSpPr>
        <p:spPr/>
        <p:txBody>
          <a:bodyPr/>
          <a:lstStyle/>
          <a:p>
            <a:fld id="{E1E088DD-F78F-4A2E-9CDD-6C21E32AB39B}" type="slidenum">
              <a:rPr lang="en-NZ" smtClean="0"/>
              <a:pPr/>
              <a:t>32</a:t>
            </a:fld>
            <a:endParaRPr lang="en-NZ" dirty="0"/>
          </a:p>
        </p:txBody>
      </p:sp>
      <p:sp>
        <p:nvSpPr>
          <p:cNvPr id="5" name="TextBox 4"/>
          <p:cNvSpPr txBox="1"/>
          <p:nvPr/>
        </p:nvSpPr>
        <p:spPr>
          <a:xfrm>
            <a:off x="348138" y="762000"/>
            <a:ext cx="8804329" cy="6001643"/>
          </a:xfrm>
          <a:prstGeom prst="rect">
            <a:avLst/>
          </a:prstGeom>
          <a:noFill/>
        </p:spPr>
        <p:txBody>
          <a:bodyPr wrap="square" rtlCol="0">
            <a:spAutoFit/>
          </a:bodyPr>
          <a:lstStyle/>
          <a:p>
            <a:pPr marL="342900" indent="-342900">
              <a:spcBef>
                <a:spcPts val="300"/>
              </a:spcBef>
              <a:spcAft>
                <a:spcPts val="300"/>
              </a:spcAft>
              <a:buClr>
                <a:schemeClr val="tx2"/>
              </a:buClr>
              <a:buFont typeface="Arial" panose="020B0604020202020204" pitchFamily="34" charset="0"/>
              <a:buChar char="•"/>
            </a:pPr>
            <a:r>
              <a:rPr lang="en-NZ" sz="1800" dirty="0">
                <a:solidFill>
                  <a:srgbClr val="817D76"/>
                </a:solidFill>
              </a:rPr>
              <a:t>Sure is lots going on!</a:t>
            </a:r>
          </a:p>
          <a:p>
            <a:pPr marL="342900" indent="-342900">
              <a:spcBef>
                <a:spcPts val="300"/>
              </a:spcBef>
              <a:spcAft>
                <a:spcPts val="300"/>
              </a:spcAft>
              <a:buClr>
                <a:schemeClr val="tx2"/>
              </a:buClr>
              <a:buFont typeface="Arial" panose="020B0604020202020204" pitchFamily="34" charset="0"/>
              <a:buChar char="•"/>
            </a:pPr>
            <a:r>
              <a:rPr lang="en-NZ" sz="1800" dirty="0">
                <a:solidFill>
                  <a:srgbClr val="817D76"/>
                </a:solidFill>
              </a:rPr>
              <a:t>But how well is it all co-ordinated and integrated?   Variable?</a:t>
            </a:r>
          </a:p>
          <a:p>
            <a:pPr marL="342900" indent="-342900">
              <a:spcBef>
                <a:spcPts val="300"/>
              </a:spcBef>
              <a:spcAft>
                <a:spcPts val="300"/>
              </a:spcAft>
              <a:buClr>
                <a:schemeClr val="tx2"/>
              </a:buClr>
              <a:buFont typeface="Arial" panose="020B0604020202020204" pitchFamily="34" charset="0"/>
              <a:buChar char="•"/>
            </a:pPr>
            <a:r>
              <a:rPr lang="en-NZ" sz="1800" dirty="0">
                <a:solidFill>
                  <a:srgbClr val="817D76"/>
                </a:solidFill>
              </a:rPr>
              <a:t>Some common themes from topics covered include:</a:t>
            </a:r>
          </a:p>
          <a:p>
            <a:pPr marL="719138" indent="-363538">
              <a:spcBef>
                <a:spcPts val="300"/>
              </a:spcBef>
              <a:spcAft>
                <a:spcPts val="300"/>
              </a:spcAft>
              <a:buClr>
                <a:schemeClr val="tx2">
                  <a:lumMod val="75000"/>
                </a:schemeClr>
              </a:buClr>
              <a:buFont typeface="+mj-lt"/>
              <a:buAutoNum type="arabicPeriod"/>
            </a:pPr>
            <a:r>
              <a:rPr lang="en-NZ" sz="1800" dirty="0">
                <a:solidFill>
                  <a:srgbClr val="817D76"/>
                </a:solidFill>
              </a:rPr>
              <a:t>Natural Hazard Planning – Risk Management and Resilient Engineering</a:t>
            </a:r>
          </a:p>
          <a:p>
            <a:pPr marL="719138" indent="-363538">
              <a:spcBef>
                <a:spcPts val="300"/>
              </a:spcBef>
              <a:spcAft>
                <a:spcPts val="300"/>
              </a:spcAft>
              <a:buClr>
                <a:schemeClr val="tx2">
                  <a:lumMod val="75000"/>
                </a:schemeClr>
              </a:buClr>
              <a:buFont typeface="+mj-lt"/>
              <a:buAutoNum type="arabicPeriod"/>
            </a:pPr>
            <a:r>
              <a:rPr lang="en-NZ" sz="1800" dirty="0">
                <a:solidFill>
                  <a:srgbClr val="817D76"/>
                </a:solidFill>
              </a:rPr>
              <a:t>Common and overlapping themes relating to Maori – Iwi matters (previous slides)</a:t>
            </a:r>
          </a:p>
          <a:p>
            <a:pPr marL="719138" indent="-363538">
              <a:spcBef>
                <a:spcPts val="300"/>
              </a:spcBef>
              <a:spcAft>
                <a:spcPts val="300"/>
              </a:spcAft>
              <a:buClr>
                <a:schemeClr val="tx2">
                  <a:lumMod val="75000"/>
                </a:schemeClr>
              </a:buClr>
              <a:buFont typeface="+mj-lt"/>
              <a:buAutoNum type="arabicPeriod"/>
            </a:pPr>
            <a:r>
              <a:rPr lang="en-NZ" sz="1800" dirty="0">
                <a:solidFill>
                  <a:srgbClr val="817D76"/>
                </a:solidFill>
              </a:rPr>
              <a:t>Better integration of Land Use and Water Management Planning with Infrastructure Planning.  Ensuring development capacity is adequately served with infrastructure</a:t>
            </a:r>
          </a:p>
          <a:p>
            <a:pPr marL="719138" indent="-363538">
              <a:spcBef>
                <a:spcPts val="300"/>
              </a:spcBef>
              <a:spcAft>
                <a:spcPts val="300"/>
              </a:spcAft>
              <a:buClr>
                <a:schemeClr val="tx2">
                  <a:lumMod val="75000"/>
                </a:schemeClr>
              </a:buClr>
              <a:buFont typeface="+mj-lt"/>
              <a:buAutoNum type="arabicPeriod"/>
            </a:pPr>
            <a:r>
              <a:rPr lang="en-NZ" dirty="0">
                <a:solidFill>
                  <a:srgbClr val="817D76"/>
                </a:solidFill>
              </a:rPr>
              <a:t>Increasing climate change awareness and adaptation planning realisation but more national direction needed.</a:t>
            </a:r>
          </a:p>
          <a:p>
            <a:pPr marL="719138" indent="-363538">
              <a:spcBef>
                <a:spcPts val="300"/>
              </a:spcBef>
              <a:spcAft>
                <a:spcPts val="300"/>
              </a:spcAft>
              <a:buClr>
                <a:schemeClr val="tx2">
                  <a:lumMod val="75000"/>
                </a:schemeClr>
              </a:buClr>
              <a:buFont typeface="+mj-lt"/>
              <a:buAutoNum type="arabicPeriod"/>
            </a:pPr>
            <a:r>
              <a:rPr lang="en-NZ" dirty="0">
                <a:solidFill>
                  <a:srgbClr val="817D76"/>
                </a:solidFill>
              </a:rPr>
              <a:t>General agreement with planks of “The Thirty Year NZ Infrastructure Plan 2015”</a:t>
            </a:r>
          </a:p>
          <a:p>
            <a:pPr>
              <a:spcBef>
                <a:spcPts val="300"/>
              </a:spcBef>
              <a:spcAft>
                <a:spcPts val="300"/>
              </a:spcAft>
              <a:buClr>
                <a:srgbClr val="00497E"/>
              </a:buClr>
            </a:pPr>
            <a:r>
              <a:rPr lang="en-NZ" dirty="0">
                <a:solidFill>
                  <a:srgbClr val="817D76"/>
                </a:solidFill>
              </a:rPr>
              <a:t>	</a:t>
            </a:r>
            <a:r>
              <a:rPr lang="en-NZ" dirty="0">
                <a:solidFill>
                  <a:srgbClr val="FF9B26"/>
                </a:solidFill>
              </a:rPr>
              <a:t>-</a:t>
            </a:r>
            <a:r>
              <a:rPr lang="en-NZ" dirty="0">
                <a:solidFill>
                  <a:srgbClr val="817D76"/>
                </a:solidFill>
              </a:rPr>
              <a:t> better understanding levels of service</a:t>
            </a:r>
          </a:p>
          <a:p>
            <a:pPr>
              <a:spcBef>
                <a:spcPts val="300"/>
              </a:spcBef>
              <a:spcAft>
                <a:spcPts val="300"/>
              </a:spcAft>
              <a:buClr>
                <a:srgbClr val="00497E"/>
              </a:buClr>
            </a:pPr>
            <a:r>
              <a:rPr lang="en-NZ" dirty="0">
                <a:solidFill>
                  <a:srgbClr val="817D76"/>
                </a:solidFill>
              </a:rPr>
              <a:t>	</a:t>
            </a:r>
            <a:r>
              <a:rPr lang="en-NZ" dirty="0">
                <a:solidFill>
                  <a:srgbClr val="FF9B26"/>
                </a:solidFill>
              </a:rPr>
              <a:t>-</a:t>
            </a:r>
            <a:r>
              <a:rPr lang="en-NZ" dirty="0">
                <a:solidFill>
                  <a:srgbClr val="817D76"/>
                </a:solidFill>
              </a:rPr>
              <a:t> more mature asset management</a:t>
            </a:r>
          </a:p>
          <a:p>
            <a:pPr>
              <a:spcBef>
                <a:spcPts val="300"/>
              </a:spcBef>
              <a:spcAft>
                <a:spcPts val="300"/>
              </a:spcAft>
              <a:buClr>
                <a:srgbClr val="00497E"/>
              </a:buClr>
            </a:pPr>
            <a:r>
              <a:rPr lang="en-NZ" dirty="0">
                <a:solidFill>
                  <a:srgbClr val="817D76"/>
                </a:solidFill>
              </a:rPr>
              <a:t>	</a:t>
            </a:r>
            <a:r>
              <a:rPr lang="en-NZ" dirty="0">
                <a:solidFill>
                  <a:srgbClr val="FF9B26"/>
                </a:solidFill>
              </a:rPr>
              <a:t>-</a:t>
            </a:r>
            <a:r>
              <a:rPr lang="en-NZ" dirty="0">
                <a:solidFill>
                  <a:srgbClr val="817D76"/>
                </a:solidFill>
              </a:rPr>
              <a:t> more effective decision making</a:t>
            </a:r>
          </a:p>
          <a:p>
            <a:pPr>
              <a:spcBef>
                <a:spcPts val="300"/>
              </a:spcBef>
              <a:spcAft>
                <a:spcPts val="300"/>
              </a:spcAft>
              <a:buClr>
                <a:srgbClr val="00497E"/>
              </a:buClr>
            </a:pPr>
            <a:r>
              <a:rPr lang="en-NZ" dirty="0">
                <a:solidFill>
                  <a:srgbClr val="817D76"/>
                </a:solidFill>
              </a:rPr>
              <a:t>	</a:t>
            </a:r>
            <a:r>
              <a:rPr lang="en-NZ" dirty="0">
                <a:solidFill>
                  <a:srgbClr val="FF9B26"/>
                </a:solidFill>
              </a:rPr>
              <a:t>-</a:t>
            </a:r>
            <a:r>
              <a:rPr lang="en-NZ" dirty="0">
                <a:solidFill>
                  <a:srgbClr val="817D76"/>
                </a:solidFill>
              </a:rPr>
              <a:t> promotion of water efficiency</a:t>
            </a:r>
          </a:p>
          <a:p>
            <a:pPr>
              <a:spcBef>
                <a:spcPts val="300"/>
              </a:spcBef>
              <a:spcAft>
                <a:spcPts val="300"/>
              </a:spcAft>
              <a:buClr>
                <a:srgbClr val="00497E"/>
              </a:buClr>
            </a:pPr>
            <a:r>
              <a:rPr lang="en-NZ" dirty="0">
                <a:solidFill>
                  <a:srgbClr val="817D76"/>
                </a:solidFill>
              </a:rPr>
              <a:t>	</a:t>
            </a:r>
            <a:r>
              <a:rPr lang="en-NZ" dirty="0">
                <a:solidFill>
                  <a:srgbClr val="FF9B26"/>
                </a:solidFill>
              </a:rPr>
              <a:t>-</a:t>
            </a:r>
            <a:r>
              <a:rPr lang="en-NZ" dirty="0">
                <a:solidFill>
                  <a:srgbClr val="817D76"/>
                </a:solidFill>
              </a:rPr>
              <a:t> best practice framework</a:t>
            </a:r>
            <a:endParaRPr lang="en-NZ" dirty="0"/>
          </a:p>
        </p:txBody>
      </p:sp>
      <p:sp>
        <p:nvSpPr>
          <p:cNvPr id="8" name="TextBox 7"/>
          <p:cNvSpPr txBox="1"/>
          <p:nvPr/>
        </p:nvSpPr>
        <p:spPr>
          <a:xfrm>
            <a:off x="8072641" y="6314016"/>
            <a:ext cx="914400" cy="307777"/>
          </a:xfrm>
          <a:prstGeom prst="rect">
            <a:avLst/>
          </a:prstGeom>
          <a:noFill/>
        </p:spPr>
        <p:txBody>
          <a:bodyPr wrap="square" rtlCol="0">
            <a:spAutoFit/>
          </a:bodyPr>
          <a:lstStyle/>
          <a:p>
            <a:r>
              <a:rPr lang="en-NZ" sz="1400" b="1" dirty="0">
                <a:solidFill>
                  <a:srgbClr val="817D76"/>
                </a:solidFill>
                <a:ea typeface="+mj-ea"/>
                <a:cs typeface="Arial"/>
              </a:rPr>
              <a:t>cont…</a:t>
            </a:r>
          </a:p>
        </p:txBody>
      </p:sp>
    </p:spTree>
    <p:extLst>
      <p:ext uri="{BB962C8B-B14F-4D97-AF65-F5344CB8AC3E}">
        <p14:creationId xmlns:p14="http://schemas.microsoft.com/office/powerpoint/2010/main" val="1327400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669925"/>
          </a:xfrm>
        </p:spPr>
        <p:txBody>
          <a:bodyPr/>
          <a:lstStyle/>
          <a:p>
            <a:pPr>
              <a:tabLst>
                <a:tab pos="7180263" algn="l"/>
              </a:tabLst>
            </a:pPr>
            <a:r>
              <a:rPr lang="en-NZ" sz="3200" b="1" dirty="0">
                <a:solidFill>
                  <a:srgbClr val="817D76"/>
                </a:solidFill>
              </a:rPr>
              <a:t>Presenters Assessment 	</a:t>
            </a:r>
            <a:r>
              <a:rPr lang="en-NZ" sz="1400" b="1" dirty="0" err="1">
                <a:solidFill>
                  <a:srgbClr val="817D76"/>
                </a:solidFill>
                <a:cs typeface="Arial"/>
              </a:rPr>
              <a:t>cont</a:t>
            </a:r>
            <a:r>
              <a:rPr lang="en-NZ" sz="1400" b="1" dirty="0">
                <a:solidFill>
                  <a:srgbClr val="817D76"/>
                </a:solidFill>
                <a:cs typeface="Arial"/>
              </a:rPr>
              <a:t>…</a:t>
            </a:r>
            <a:endParaRPr lang="en-NZ" sz="1400" b="1" dirty="0">
              <a:solidFill>
                <a:srgbClr val="817D76"/>
              </a:solidFill>
            </a:endParaRPr>
          </a:p>
        </p:txBody>
      </p:sp>
      <p:sp>
        <p:nvSpPr>
          <p:cNvPr id="3" name="Slide Number Placeholder 2"/>
          <p:cNvSpPr>
            <a:spLocks noGrp="1"/>
          </p:cNvSpPr>
          <p:nvPr>
            <p:ph type="sldNum" sz="quarter" idx="12"/>
          </p:nvPr>
        </p:nvSpPr>
        <p:spPr/>
        <p:txBody>
          <a:bodyPr/>
          <a:lstStyle/>
          <a:p>
            <a:fld id="{E1E088DD-F78F-4A2E-9CDD-6C21E32AB39B}" type="slidenum">
              <a:rPr lang="en-NZ" smtClean="0"/>
              <a:pPr/>
              <a:t>33</a:t>
            </a:fld>
            <a:endParaRPr lang="en-NZ" dirty="0"/>
          </a:p>
        </p:txBody>
      </p:sp>
      <p:sp>
        <p:nvSpPr>
          <p:cNvPr id="6" name="TextBox 5"/>
          <p:cNvSpPr txBox="1"/>
          <p:nvPr/>
        </p:nvSpPr>
        <p:spPr>
          <a:xfrm>
            <a:off x="457200" y="655005"/>
            <a:ext cx="8340522" cy="4924425"/>
          </a:xfrm>
          <a:prstGeom prst="rect">
            <a:avLst/>
          </a:prstGeom>
          <a:noFill/>
        </p:spPr>
        <p:txBody>
          <a:bodyPr wrap="square" rtlCol="0">
            <a:spAutoFit/>
          </a:bodyPr>
          <a:lstStyle/>
          <a:p>
            <a:pPr>
              <a:spcBef>
                <a:spcPts val="0"/>
              </a:spcBef>
              <a:spcAft>
                <a:spcPts val="600"/>
              </a:spcAft>
              <a:buClr>
                <a:srgbClr val="00497E"/>
              </a:buClr>
            </a:pPr>
            <a:endParaRPr lang="en-NZ" sz="1800" dirty="0"/>
          </a:p>
          <a:p>
            <a:pPr marL="457200" indent="-457200">
              <a:spcBef>
                <a:spcPts val="600"/>
              </a:spcBef>
              <a:spcAft>
                <a:spcPts val="1200"/>
              </a:spcAft>
              <a:buClr>
                <a:srgbClr val="FF9B26"/>
              </a:buClr>
              <a:buFont typeface="+mj-lt"/>
              <a:buAutoNum type="arabicPeriod" startAt="6"/>
            </a:pPr>
            <a:r>
              <a:rPr lang="en-NZ" dirty="0">
                <a:solidFill>
                  <a:srgbClr val="817D76"/>
                </a:solidFill>
              </a:rPr>
              <a:t>Population change drivers e.g. geographic differences, aging population</a:t>
            </a:r>
          </a:p>
          <a:p>
            <a:pPr marL="457200" indent="-457200">
              <a:spcAft>
                <a:spcPts val="1200"/>
              </a:spcAft>
              <a:buClr>
                <a:srgbClr val="FF9B26"/>
              </a:buClr>
              <a:buFont typeface="+mj-lt"/>
              <a:buAutoNum type="arabicPeriod" startAt="6"/>
            </a:pPr>
            <a:r>
              <a:rPr lang="en-NZ" dirty="0">
                <a:solidFill>
                  <a:srgbClr val="817D76"/>
                </a:solidFill>
              </a:rPr>
              <a:t>Revision NPS freshwater in terms of remove “overall”, define “maintain and improve”, consider swimmability and nutrients (eutrophication)</a:t>
            </a:r>
          </a:p>
          <a:p>
            <a:pPr marL="457200" indent="-457200">
              <a:spcAft>
                <a:spcPts val="1200"/>
              </a:spcAft>
              <a:buClr>
                <a:srgbClr val="FF9B26"/>
              </a:buClr>
              <a:buFont typeface="+mj-lt"/>
              <a:buAutoNum type="arabicPeriod" startAt="8"/>
            </a:pPr>
            <a:r>
              <a:rPr lang="en-NZ" dirty="0">
                <a:solidFill>
                  <a:srgbClr val="817D76"/>
                </a:solidFill>
              </a:rPr>
              <a:t>Matching “three waters” and “productive waters” infrastructure to meet water quality and water quantity/allocation objectives</a:t>
            </a:r>
          </a:p>
          <a:p>
            <a:pPr marL="457200" indent="-457200">
              <a:spcAft>
                <a:spcPts val="1200"/>
              </a:spcAft>
              <a:buClr>
                <a:srgbClr val="FF9B26"/>
              </a:buClr>
              <a:buFont typeface="+mj-lt"/>
              <a:buAutoNum type="arabicPeriod" startAt="8"/>
            </a:pPr>
            <a:r>
              <a:rPr lang="en-NZ" dirty="0">
                <a:solidFill>
                  <a:srgbClr val="817D76"/>
                </a:solidFill>
              </a:rPr>
              <a:t>Need for more focus on estuaries and oceans</a:t>
            </a:r>
          </a:p>
          <a:p>
            <a:pPr marL="457200" indent="-457200">
              <a:spcAft>
                <a:spcPts val="1200"/>
              </a:spcAft>
              <a:buClr>
                <a:srgbClr val="FF9B26"/>
              </a:buClr>
              <a:buFont typeface="+mj-lt"/>
              <a:buAutoNum type="arabicPeriod" startAt="8"/>
            </a:pPr>
            <a:r>
              <a:rPr lang="en-NZ" dirty="0">
                <a:solidFill>
                  <a:srgbClr val="817D76"/>
                </a:solidFill>
              </a:rPr>
              <a:t>Ageing infrastructure asset demands</a:t>
            </a:r>
          </a:p>
          <a:p>
            <a:pPr marL="457200" indent="-457200">
              <a:spcAft>
                <a:spcPts val="1200"/>
              </a:spcAft>
              <a:buClr>
                <a:srgbClr val="FF9B26"/>
              </a:buClr>
              <a:buFont typeface="+mj-lt"/>
              <a:buAutoNum type="arabicPeriod" startAt="8"/>
            </a:pPr>
            <a:r>
              <a:rPr lang="en-NZ" dirty="0">
                <a:solidFill>
                  <a:srgbClr val="817D76"/>
                </a:solidFill>
              </a:rPr>
              <a:t>Stock exclusion from waterways and riparian planting</a:t>
            </a:r>
          </a:p>
          <a:p>
            <a:pPr marL="457200" indent="-457200">
              <a:spcAft>
                <a:spcPts val="600"/>
              </a:spcAft>
              <a:buClr>
                <a:srgbClr val="FF9B26"/>
              </a:buClr>
              <a:buFont typeface="+mj-lt"/>
              <a:buAutoNum type="arabicPeriod" startAt="8"/>
            </a:pPr>
            <a:r>
              <a:rPr lang="en-NZ" dirty="0">
                <a:solidFill>
                  <a:srgbClr val="817D76"/>
                </a:solidFill>
              </a:rPr>
              <a:t>Better collection and use of data - Metadata Project</a:t>
            </a:r>
          </a:p>
          <a:p>
            <a:pPr lvl="1">
              <a:spcAft>
                <a:spcPts val="600"/>
              </a:spcAft>
              <a:buClr>
                <a:srgbClr val="FF9B26"/>
              </a:buClr>
            </a:pPr>
            <a:endParaRPr lang="en-NZ" dirty="0">
              <a:solidFill>
                <a:srgbClr val="817D76"/>
              </a:solidFill>
            </a:endParaRPr>
          </a:p>
        </p:txBody>
      </p:sp>
      <p:sp>
        <p:nvSpPr>
          <p:cNvPr id="10" name="TextBox 9"/>
          <p:cNvSpPr txBox="1"/>
          <p:nvPr/>
        </p:nvSpPr>
        <p:spPr>
          <a:xfrm>
            <a:off x="8072641" y="6314016"/>
            <a:ext cx="914400" cy="307777"/>
          </a:xfrm>
          <a:prstGeom prst="rect">
            <a:avLst/>
          </a:prstGeom>
          <a:noFill/>
        </p:spPr>
        <p:txBody>
          <a:bodyPr wrap="square" rtlCol="0">
            <a:spAutoFit/>
          </a:bodyPr>
          <a:lstStyle/>
          <a:p>
            <a:r>
              <a:rPr lang="en-NZ" sz="1400" b="1" dirty="0">
                <a:solidFill>
                  <a:srgbClr val="817D76"/>
                </a:solidFill>
                <a:ea typeface="+mj-ea"/>
                <a:cs typeface="Arial"/>
              </a:rPr>
              <a:t>cont…</a:t>
            </a:r>
          </a:p>
        </p:txBody>
      </p:sp>
    </p:spTree>
    <p:extLst>
      <p:ext uri="{BB962C8B-B14F-4D97-AF65-F5344CB8AC3E}">
        <p14:creationId xmlns:p14="http://schemas.microsoft.com/office/powerpoint/2010/main" val="549518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550" y="2073671"/>
            <a:ext cx="8204887" cy="2708434"/>
          </a:xfrm>
          <a:prstGeom prst="rect">
            <a:avLst/>
          </a:prstGeom>
          <a:noFill/>
        </p:spPr>
        <p:txBody>
          <a:bodyPr wrap="square" rtlCol="0">
            <a:spAutoFit/>
          </a:bodyPr>
          <a:lstStyle/>
          <a:p>
            <a:pPr marL="285750" indent="-285750">
              <a:spcBef>
                <a:spcPts val="1200"/>
              </a:spcBef>
              <a:spcAft>
                <a:spcPts val="1200"/>
              </a:spcAft>
              <a:buClr>
                <a:schemeClr val="tx2"/>
              </a:buClr>
              <a:buFont typeface="Arial" panose="020B0604020202020204" pitchFamily="34" charset="0"/>
              <a:buChar char="•"/>
            </a:pPr>
            <a:r>
              <a:rPr lang="en-NZ" dirty="0">
                <a:solidFill>
                  <a:srgbClr val="817D76"/>
                </a:solidFill>
              </a:rPr>
              <a:t>Asset focus to customer focus</a:t>
            </a:r>
          </a:p>
          <a:p>
            <a:pPr marL="285750" indent="-285750">
              <a:spcBef>
                <a:spcPts val="1200"/>
              </a:spcBef>
              <a:spcAft>
                <a:spcPts val="1200"/>
              </a:spcAft>
              <a:buClr>
                <a:schemeClr val="tx2"/>
              </a:buClr>
              <a:buFont typeface="Arial" panose="020B0604020202020204" pitchFamily="34" charset="0"/>
              <a:buChar char="•"/>
            </a:pPr>
            <a:r>
              <a:rPr lang="en-NZ" dirty="0">
                <a:solidFill>
                  <a:srgbClr val="817D76"/>
                </a:solidFill>
              </a:rPr>
              <a:t>Greater use of economic tools</a:t>
            </a:r>
          </a:p>
          <a:p>
            <a:pPr marL="285750" indent="-285750">
              <a:spcBef>
                <a:spcPts val="1200"/>
              </a:spcBef>
              <a:spcAft>
                <a:spcPts val="1200"/>
              </a:spcAft>
              <a:buClr>
                <a:schemeClr val="tx2"/>
              </a:buClr>
              <a:buFont typeface="Arial" panose="020B0604020202020204" pitchFamily="34" charset="0"/>
              <a:buChar char="•"/>
            </a:pPr>
            <a:r>
              <a:rPr lang="en-NZ" dirty="0">
                <a:solidFill>
                  <a:srgbClr val="817D76"/>
                </a:solidFill>
              </a:rPr>
              <a:t>Valuing water (not considering ownership of water today!)</a:t>
            </a:r>
          </a:p>
          <a:p>
            <a:pPr marL="285750" indent="-285750">
              <a:spcBef>
                <a:spcPts val="1200"/>
              </a:spcBef>
              <a:spcAft>
                <a:spcPts val="1200"/>
              </a:spcAft>
              <a:buClr>
                <a:schemeClr val="tx2"/>
              </a:buClr>
              <a:buFont typeface="Arial" panose="020B0604020202020204" pitchFamily="34" charset="0"/>
              <a:buChar char="•"/>
            </a:pPr>
            <a:r>
              <a:rPr lang="en-NZ" dirty="0">
                <a:solidFill>
                  <a:srgbClr val="817D76"/>
                </a:solidFill>
              </a:rPr>
              <a:t>Technology change and cyber security</a:t>
            </a:r>
          </a:p>
          <a:p>
            <a:pPr marL="285750" indent="-285750">
              <a:spcBef>
                <a:spcPts val="1200"/>
              </a:spcBef>
              <a:spcAft>
                <a:spcPts val="1200"/>
              </a:spcAft>
              <a:buClr>
                <a:schemeClr val="tx2"/>
              </a:buClr>
              <a:buFont typeface="Arial" panose="020B0604020202020204" pitchFamily="34" charset="0"/>
              <a:buChar char="•"/>
            </a:pPr>
            <a:r>
              <a:rPr lang="en-NZ" dirty="0">
                <a:solidFill>
                  <a:srgbClr val="817D76"/>
                </a:solidFill>
              </a:rPr>
              <a:t>Managing risk of natural hazards – how?</a:t>
            </a:r>
          </a:p>
        </p:txBody>
      </p:sp>
      <p:sp>
        <p:nvSpPr>
          <p:cNvPr id="3" name="Slide Number Placeholder 2"/>
          <p:cNvSpPr>
            <a:spLocks noGrp="1"/>
          </p:cNvSpPr>
          <p:nvPr>
            <p:ph type="sldNum" sz="quarter" idx="12"/>
          </p:nvPr>
        </p:nvSpPr>
        <p:spPr/>
        <p:txBody>
          <a:bodyPr/>
          <a:lstStyle/>
          <a:p>
            <a:fld id="{E1E088DD-F78F-4A2E-9CDD-6C21E32AB39B}" type="slidenum">
              <a:rPr lang="en-NZ" smtClean="0"/>
              <a:pPr/>
              <a:t>34</a:t>
            </a:fld>
            <a:endParaRPr lang="en-NZ" dirty="0"/>
          </a:p>
        </p:txBody>
      </p:sp>
      <p:sp>
        <p:nvSpPr>
          <p:cNvPr id="9" name="TextBox 8"/>
          <p:cNvSpPr txBox="1"/>
          <p:nvPr/>
        </p:nvSpPr>
        <p:spPr>
          <a:xfrm>
            <a:off x="364236" y="1330523"/>
            <a:ext cx="8415528" cy="369332"/>
          </a:xfrm>
          <a:prstGeom prst="rect">
            <a:avLst/>
          </a:prstGeom>
          <a:noFill/>
        </p:spPr>
        <p:txBody>
          <a:bodyPr wrap="square" rtlCol="0">
            <a:spAutoFit/>
          </a:bodyPr>
          <a:lstStyle/>
          <a:p>
            <a:r>
              <a:rPr lang="en-NZ" dirty="0">
                <a:solidFill>
                  <a:srgbClr val="817D76"/>
                </a:solidFill>
              </a:rPr>
              <a:t>Some areas of uncertainty                     approaches are evolving</a:t>
            </a:r>
          </a:p>
        </p:txBody>
      </p:sp>
      <p:sp>
        <p:nvSpPr>
          <p:cNvPr id="10" name="Right Arrow 9"/>
          <p:cNvSpPr/>
          <p:nvPr/>
        </p:nvSpPr>
        <p:spPr>
          <a:xfrm>
            <a:off x="3541584" y="1457009"/>
            <a:ext cx="1005016" cy="116359"/>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itle 1"/>
          <p:cNvSpPr>
            <a:spLocks noGrp="1"/>
          </p:cNvSpPr>
          <p:nvPr>
            <p:ph type="title"/>
          </p:nvPr>
        </p:nvSpPr>
        <p:spPr>
          <a:xfrm>
            <a:off x="457200" y="92075"/>
            <a:ext cx="8229600" cy="669925"/>
          </a:xfrm>
        </p:spPr>
        <p:txBody>
          <a:bodyPr/>
          <a:lstStyle/>
          <a:p>
            <a:pPr>
              <a:tabLst>
                <a:tab pos="7180263" algn="l"/>
              </a:tabLst>
            </a:pPr>
            <a:r>
              <a:rPr lang="en-NZ" sz="3200" b="1" dirty="0">
                <a:solidFill>
                  <a:srgbClr val="817D76"/>
                </a:solidFill>
              </a:rPr>
              <a:t>Presenters Assessment 	</a:t>
            </a:r>
            <a:r>
              <a:rPr lang="en-NZ" sz="1400" b="1" dirty="0" err="1">
                <a:solidFill>
                  <a:srgbClr val="817D76"/>
                </a:solidFill>
                <a:cs typeface="Arial"/>
              </a:rPr>
              <a:t>cont</a:t>
            </a:r>
            <a:r>
              <a:rPr lang="en-NZ" sz="1400" b="1" dirty="0">
                <a:solidFill>
                  <a:srgbClr val="817D76"/>
                </a:solidFill>
                <a:cs typeface="Arial"/>
              </a:rPr>
              <a:t>…</a:t>
            </a:r>
            <a:endParaRPr lang="en-NZ" sz="1400" b="1" dirty="0">
              <a:solidFill>
                <a:srgbClr val="817D76"/>
              </a:solidFill>
            </a:endParaRPr>
          </a:p>
        </p:txBody>
      </p:sp>
      <p:sp>
        <p:nvSpPr>
          <p:cNvPr id="12" name="TextBox 11"/>
          <p:cNvSpPr txBox="1"/>
          <p:nvPr/>
        </p:nvSpPr>
        <p:spPr>
          <a:xfrm>
            <a:off x="8072641" y="6314016"/>
            <a:ext cx="914400" cy="307777"/>
          </a:xfrm>
          <a:prstGeom prst="rect">
            <a:avLst/>
          </a:prstGeom>
          <a:noFill/>
        </p:spPr>
        <p:txBody>
          <a:bodyPr wrap="square" rtlCol="0">
            <a:spAutoFit/>
          </a:bodyPr>
          <a:lstStyle/>
          <a:p>
            <a:r>
              <a:rPr lang="en-NZ" sz="1400" b="1" dirty="0">
                <a:solidFill>
                  <a:srgbClr val="817D76"/>
                </a:solidFill>
                <a:ea typeface="+mj-ea"/>
                <a:cs typeface="Arial"/>
              </a:rPr>
              <a:t>cont…</a:t>
            </a:r>
          </a:p>
        </p:txBody>
      </p:sp>
    </p:spTree>
    <p:extLst>
      <p:ext uri="{BB962C8B-B14F-4D97-AF65-F5344CB8AC3E}">
        <p14:creationId xmlns:p14="http://schemas.microsoft.com/office/powerpoint/2010/main" val="1272550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E088DD-F78F-4A2E-9CDD-6C21E32AB39B}" type="slidenum">
              <a:rPr lang="en-NZ" smtClean="0"/>
              <a:pPr/>
              <a:t>35</a:t>
            </a:fld>
            <a:endParaRPr lang="en-NZ" dirty="0"/>
          </a:p>
        </p:txBody>
      </p:sp>
      <p:sp>
        <p:nvSpPr>
          <p:cNvPr id="4" name="TextBox 3"/>
          <p:cNvSpPr txBox="1"/>
          <p:nvPr/>
        </p:nvSpPr>
        <p:spPr>
          <a:xfrm>
            <a:off x="374822" y="1567682"/>
            <a:ext cx="8311978" cy="5201424"/>
          </a:xfrm>
          <a:prstGeom prst="rect">
            <a:avLst/>
          </a:prstGeom>
          <a:noFill/>
        </p:spPr>
        <p:txBody>
          <a:bodyPr wrap="square" rtlCol="0">
            <a:spAutoFit/>
          </a:bodyPr>
          <a:lstStyle/>
          <a:p>
            <a:pPr marL="285750" indent="-285750">
              <a:spcAft>
                <a:spcPts val="1200"/>
              </a:spcAft>
              <a:buClr>
                <a:schemeClr val="tx2"/>
              </a:buClr>
              <a:buFont typeface="Arial" panose="020B0604020202020204" pitchFamily="34" charset="0"/>
              <a:buChar char="•"/>
            </a:pPr>
            <a:r>
              <a:rPr lang="en-NZ" dirty="0">
                <a:solidFill>
                  <a:srgbClr val="817D76"/>
                </a:solidFill>
              </a:rPr>
              <a:t>Best ownership and operating models for “three waters”</a:t>
            </a:r>
          </a:p>
          <a:p>
            <a:pPr marL="285750" indent="-285750">
              <a:spcAft>
                <a:spcPts val="1200"/>
              </a:spcAft>
              <a:buClr>
                <a:schemeClr val="tx2"/>
              </a:buClr>
              <a:buFont typeface="Arial" panose="020B0604020202020204" pitchFamily="34" charset="0"/>
              <a:buChar char="•"/>
            </a:pPr>
            <a:r>
              <a:rPr lang="en-NZ" dirty="0">
                <a:solidFill>
                  <a:srgbClr val="817D76"/>
                </a:solidFill>
              </a:rPr>
              <a:t>Developer lead infrastructure             long term provision of infrastructure</a:t>
            </a:r>
          </a:p>
          <a:p>
            <a:pPr marL="285750" indent="-285750">
              <a:spcAft>
                <a:spcPts val="1200"/>
              </a:spcAft>
              <a:buClr>
                <a:schemeClr val="tx2"/>
              </a:buClr>
              <a:buFont typeface="Arial" panose="020B0604020202020204" pitchFamily="34" charset="0"/>
              <a:buChar char="•"/>
            </a:pPr>
            <a:r>
              <a:rPr lang="en-NZ" dirty="0">
                <a:solidFill>
                  <a:srgbClr val="817D76"/>
                </a:solidFill>
              </a:rPr>
              <a:t>Developing better ways of ‘proportional’ and “adaptive” resource management e.g. biodiversity offsetting</a:t>
            </a:r>
          </a:p>
          <a:p>
            <a:pPr marL="285750" indent="-285750">
              <a:spcAft>
                <a:spcPts val="1200"/>
              </a:spcAft>
              <a:buClr>
                <a:schemeClr val="tx2"/>
              </a:buClr>
              <a:buFont typeface="Arial" panose="020B0604020202020204" pitchFamily="34" charset="0"/>
              <a:buChar char="•"/>
            </a:pPr>
            <a:r>
              <a:rPr lang="en-NZ" dirty="0">
                <a:solidFill>
                  <a:srgbClr val="817D76"/>
                </a:solidFill>
              </a:rPr>
              <a:t>Affordability constraints – who pays for what?</a:t>
            </a:r>
          </a:p>
          <a:p>
            <a:pPr marL="285750" indent="-285750">
              <a:spcAft>
                <a:spcPts val="1200"/>
              </a:spcAft>
              <a:buClr>
                <a:schemeClr val="tx2"/>
              </a:buClr>
              <a:buFont typeface="Arial" panose="020B0604020202020204" pitchFamily="34" charset="0"/>
              <a:buChar char="•"/>
            </a:pPr>
            <a:r>
              <a:rPr lang="en-NZ" dirty="0">
                <a:solidFill>
                  <a:srgbClr val="817D76"/>
                </a:solidFill>
              </a:rPr>
              <a:t>Uncertainty of co-governance</a:t>
            </a:r>
          </a:p>
          <a:p>
            <a:pPr marL="285750" indent="-285750">
              <a:spcAft>
                <a:spcPts val="1200"/>
              </a:spcAft>
              <a:buClr>
                <a:schemeClr val="tx2"/>
              </a:buClr>
              <a:buFont typeface="Arial" panose="020B0604020202020204" pitchFamily="34" charset="0"/>
              <a:buChar char="•"/>
            </a:pPr>
            <a:r>
              <a:rPr lang="en-NZ" dirty="0">
                <a:solidFill>
                  <a:srgbClr val="817D76"/>
                </a:solidFill>
              </a:rPr>
              <a:t>Security of obtaining water for municipal supply</a:t>
            </a:r>
          </a:p>
          <a:p>
            <a:pPr marL="285750" indent="-285750">
              <a:spcAft>
                <a:spcPts val="1200"/>
              </a:spcAft>
              <a:buClr>
                <a:schemeClr val="tx2"/>
              </a:buClr>
              <a:buFont typeface="Arial" panose="020B0604020202020204" pitchFamily="34" charset="0"/>
              <a:buChar char="•"/>
            </a:pPr>
            <a:r>
              <a:rPr lang="en-NZ" dirty="0">
                <a:solidFill>
                  <a:srgbClr val="817D76"/>
                </a:solidFill>
              </a:rPr>
              <a:t>Managing risks and natural hazards</a:t>
            </a:r>
          </a:p>
          <a:p>
            <a:pPr marL="285750" indent="-285750">
              <a:spcAft>
                <a:spcPts val="1200"/>
              </a:spcAft>
              <a:buClr>
                <a:schemeClr val="tx2"/>
              </a:buClr>
              <a:buFont typeface="Arial" panose="020B0604020202020204" pitchFamily="34" charset="0"/>
              <a:buChar char="•"/>
            </a:pPr>
            <a:r>
              <a:rPr lang="en-NZ" dirty="0">
                <a:solidFill>
                  <a:srgbClr val="817D76"/>
                </a:solidFill>
              </a:rPr>
              <a:t>Technology change and cyber security</a:t>
            </a:r>
          </a:p>
          <a:p>
            <a:pPr algn="ctr"/>
            <a:r>
              <a:rPr lang="en-NZ" b="1" dirty="0">
                <a:solidFill>
                  <a:srgbClr val="FF9B26"/>
                </a:solidFill>
              </a:rPr>
              <a:t>It is all “part of journey: towards Excellence but a good way yet to go – depending on how we define Excellence as there are many parts to the overall planning, implementation and operation of the entire water sector. </a:t>
            </a:r>
            <a:endParaRPr lang="en-NZ" dirty="0"/>
          </a:p>
        </p:txBody>
      </p:sp>
      <p:cxnSp>
        <p:nvCxnSpPr>
          <p:cNvPr id="5" name="Straight Arrow Connector 4"/>
          <p:cNvCxnSpPr/>
          <p:nvPr/>
        </p:nvCxnSpPr>
        <p:spPr>
          <a:xfrm>
            <a:off x="4038600" y="2209800"/>
            <a:ext cx="667265" cy="1"/>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4236" y="1036362"/>
            <a:ext cx="8415528" cy="369332"/>
          </a:xfrm>
          <a:prstGeom prst="rect">
            <a:avLst/>
          </a:prstGeom>
          <a:noFill/>
        </p:spPr>
        <p:txBody>
          <a:bodyPr wrap="square" rtlCol="0">
            <a:spAutoFit/>
          </a:bodyPr>
          <a:lstStyle/>
          <a:p>
            <a:r>
              <a:rPr lang="en-NZ" dirty="0">
                <a:solidFill>
                  <a:srgbClr val="817D76"/>
                </a:solidFill>
              </a:rPr>
              <a:t>Some areas of uncertainty                approaches are evolving</a:t>
            </a:r>
          </a:p>
        </p:txBody>
      </p:sp>
      <p:sp>
        <p:nvSpPr>
          <p:cNvPr id="10" name="Right Arrow 9"/>
          <p:cNvSpPr/>
          <p:nvPr/>
        </p:nvSpPr>
        <p:spPr>
          <a:xfrm>
            <a:off x="3429000" y="1198350"/>
            <a:ext cx="808228" cy="125583"/>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itle 1"/>
          <p:cNvSpPr>
            <a:spLocks noGrp="1"/>
          </p:cNvSpPr>
          <p:nvPr>
            <p:ph type="title"/>
          </p:nvPr>
        </p:nvSpPr>
        <p:spPr>
          <a:xfrm>
            <a:off x="457200" y="92075"/>
            <a:ext cx="8229600" cy="669925"/>
          </a:xfrm>
        </p:spPr>
        <p:txBody>
          <a:bodyPr/>
          <a:lstStyle/>
          <a:p>
            <a:pPr>
              <a:tabLst>
                <a:tab pos="7180263" algn="l"/>
              </a:tabLst>
            </a:pPr>
            <a:r>
              <a:rPr lang="en-NZ" sz="3200" b="1" dirty="0">
                <a:solidFill>
                  <a:srgbClr val="817D76"/>
                </a:solidFill>
              </a:rPr>
              <a:t>Presenters Assessment 	</a:t>
            </a:r>
            <a:r>
              <a:rPr lang="en-NZ" sz="1400" b="1" dirty="0" err="1">
                <a:solidFill>
                  <a:srgbClr val="817D76"/>
                </a:solidFill>
                <a:cs typeface="Arial"/>
              </a:rPr>
              <a:t>cont</a:t>
            </a:r>
            <a:r>
              <a:rPr lang="en-NZ" sz="1400" b="1" dirty="0">
                <a:solidFill>
                  <a:srgbClr val="817D76"/>
                </a:solidFill>
                <a:cs typeface="Arial"/>
              </a:rPr>
              <a:t>…</a:t>
            </a:r>
            <a:endParaRPr lang="en-NZ" sz="1400" b="1" dirty="0">
              <a:solidFill>
                <a:srgbClr val="817D76"/>
              </a:solidFill>
            </a:endParaRPr>
          </a:p>
        </p:txBody>
      </p:sp>
    </p:spTree>
    <p:extLst>
      <p:ext uri="{BB962C8B-B14F-4D97-AF65-F5344CB8AC3E}">
        <p14:creationId xmlns:p14="http://schemas.microsoft.com/office/powerpoint/2010/main" val="1290425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8534400" cy="2554545"/>
          </a:xfrm>
          <a:prstGeom prst="rect">
            <a:avLst/>
          </a:prstGeom>
          <a:noFill/>
        </p:spPr>
        <p:txBody>
          <a:bodyPr wrap="square" rtlCol="0">
            <a:spAutoFit/>
          </a:bodyPr>
          <a:lstStyle/>
          <a:p>
            <a:pPr algn="ctr"/>
            <a:r>
              <a:rPr lang="en-NZ" sz="3200" b="1" dirty="0">
                <a:solidFill>
                  <a:srgbClr val="817D76"/>
                </a:solidFill>
                <a:latin typeface="+mj-lt"/>
                <a:ea typeface="+mj-ea"/>
                <a:cs typeface="+mj-cs"/>
              </a:rPr>
              <a:t>Thank you </a:t>
            </a:r>
            <a:br>
              <a:rPr lang="en-NZ" sz="3200" b="1" dirty="0">
                <a:solidFill>
                  <a:srgbClr val="817D76"/>
                </a:solidFill>
                <a:latin typeface="+mj-lt"/>
                <a:ea typeface="+mj-ea"/>
                <a:cs typeface="+mj-cs"/>
              </a:rPr>
            </a:br>
            <a:endParaRPr lang="en-NZ" sz="3200" b="1" dirty="0">
              <a:solidFill>
                <a:srgbClr val="817D76"/>
              </a:solidFill>
              <a:latin typeface="+mj-lt"/>
              <a:ea typeface="+mj-ea"/>
              <a:cs typeface="+mj-cs"/>
            </a:endParaRPr>
          </a:p>
          <a:p>
            <a:pPr algn="ctr"/>
            <a:r>
              <a:rPr lang="en-NZ" sz="3200" b="1" dirty="0">
                <a:solidFill>
                  <a:srgbClr val="817D76"/>
                </a:solidFill>
                <a:latin typeface="+mj-lt"/>
                <a:ea typeface="+mj-ea"/>
                <a:cs typeface="+mj-cs"/>
              </a:rPr>
              <a:t>Lets discuss!  Questions????</a:t>
            </a:r>
          </a:p>
          <a:p>
            <a:endParaRPr lang="en-NZ" sz="3200" b="1" dirty="0">
              <a:solidFill>
                <a:srgbClr val="817D76"/>
              </a:solidFill>
              <a:latin typeface="+mj-lt"/>
              <a:ea typeface="+mj-ea"/>
              <a:cs typeface="+mj-cs"/>
            </a:endParaRPr>
          </a:p>
          <a:p>
            <a:pPr algn="ctr"/>
            <a:r>
              <a:rPr lang="en-NZ" sz="3200" b="1" dirty="0">
                <a:solidFill>
                  <a:srgbClr val="817D76"/>
                </a:solidFill>
                <a:latin typeface="+mj-lt"/>
                <a:ea typeface="+mj-ea"/>
                <a:cs typeface="+mj-cs"/>
              </a:rPr>
              <a:t>Are we going to achieve Excellence???</a:t>
            </a:r>
          </a:p>
        </p:txBody>
      </p:sp>
    </p:spTree>
    <p:extLst>
      <p:ext uri="{BB962C8B-B14F-4D97-AF65-F5344CB8AC3E}">
        <p14:creationId xmlns:p14="http://schemas.microsoft.com/office/powerpoint/2010/main" val="398727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0682"/>
            <a:ext cx="8229600" cy="658687"/>
          </a:xfrm>
        </p:spPr>
        <p:txBody>
          <a:bodyPr/>
          <a:lstStyle/>
          <a:p>
            <a:r>
              <a:rPr lang="en-NZ" sz="3200" b="1" dirty="0">
                <a:solidFill>
                  <a:srgbClr val="817D76"/>
                </a:solidFill>
              </a:rPr>
              <a:t>Other Notable Changes Include:</a:t>
            </a:r>
          </a:p>
        </p:txBody>
      </p:sp>
      <p:sp>
        <p:nvSpPr>
          <p:cNvPr id="3" name="Content Placeholder 2"/>
          <p:cNvSpPr>
            <a:spLocks noGrp="1"/>
          </p:cNvSpPr>
          <p:nvPr>
            <p:ph idx="1"/>
          </p:nvPr>
        </p:nvSpPr>
        <p:spPr>
          <a:xfrm>
            <a:off x="243840" y="1513168"/>
            <a:ext cx="8466666" cy="2895885"/>
          </a:xfrm>
        </p:spPr>
        <p:txBody>
          <a:bodyPr>
            <a:normAutofit/>
          </a:bodyPr>
          <a:lstStyle/>
          <a:p>
            <a:pPr>
              <a:lnSpc>
                <a:spcPct val="110000"/>
              </a:lnSpc>
              <a:spcBef>
                <a:spcPts val="600"/>
              </a:spcBef>
              <a:buClr>
                <a:srgbClr val="FF9B26"/>
              </a:buClr>
              <a:buFont typeface="Arial" panose="020B0604020202020204" pitchFamily="34" charset="0"/>
              <a:buChar char="•"/>
            </a:pPr>
            <a:r>
              <a:rPr lang="en-US" sz="1800" b="1" dirty="0">
                <a:solidFill>
                  <a:srgbClr val="777777"/>
                </a:solidFill>
              </a:rPr>
              <a:t>Court powers </a:t>
            </a:r>
            <a:r>
              <a:rPr lang="en-US" sz="1800" dirty="0">
                <a:solidFill>
                  <a:srgbClr val="777777"/>
                </a:solidFill>
              </a:rPr>
              <a:t>–</a:t>
            </a:r>
            <a:r>
              <a:rPr lang="en-US" sz="1800" b="1" dirty="0">
                <a:solidFill>
                  <a:srgbClr val="777777"/>
                </a:solidFill>
              </a:rPr>
              <a:t> </a:t>
            </a:r>
            <a:r>
              <a:rPr lang="en-US" sz="1800" dirty="0">
                <a:solidFill>
                  <a:srgbClr val="777777"/>
                </a:solidFill>
              </a:rPr>
              <a:t>new powers for Environment Court to direct Councils to acquire land</a:t>
            </a:r>
            <a:endParaRPr lang="en-US" sz="1800" b="1" dirty="0">
              <a:solidFill>
                <a:srgbClr val="777777"/>
              </a:solidFill>
            </a:endParaRPr>
          </a:p>
          <a:p>
            <a:pPr>
              <a:lnSpc>
                <a:spcPct val="110000"/>
              </a:lnSpc>
              <a:spcBef>
                <a:spcPts val="600"/>
              </a:spcBef>
              <a:buClr>
                <a:srgbClr val="FF9B26"/>
              </a:buClr>
              <a:buFont typeface="Arial" panose="020B0604020202020204" pitchFamily="34" charset="0"/>
              <a:buChar char="•"/>
            </a:pPr>
            <a:r>
              <a:rPr lang="en-US" sz="1800" b="1" dirty="0">
                <a:solidFill>
                  <a:srgbClr val="777777"/>
                </a:solidFill>
              </a:rPr>
              <a:t>Process alignment </a:t>
            </a:r>
            <a:r>
              <a:rPr lang="en-US" sz="1800" dirty="0">
                <a:solidFill>
                  <a:srgbClr val="777777"/>
                </a:solidFill>
              </a:rPr>
              <a:t>– with other legislation see previous slide</a:t>
            </a:r>
          </a:p>
          <a:p>
            <a:pPr>
              <a:lnSpc>
                <a:spcPct val="110000"/>
              </a:lnSpc>
              <a:spcBef>
                <a:spcPts val="600"/>
              </a:spcBef>
              <a:buClr>
                <a:srgbClr val="FF9B26"/>
              </a:buClr>
              <a:buFont typeface="Arial" panose="020B0604020202020204" pitchFamily="34" charset="0"/>
              <a:buChar char="•"/>
            </a:pPr>
            <a:r>
              <a:rPr lang="en-US" sz="1800" dirty="0">
                <a:solidFill>
                  <a:srgbClr val="777777"/>
                </a:solidFill>
              </a:rPr>
              <a:t>The function of regional councils and territorial authorities to manage </a:t>
            </a:r>
            <a:r>
              <a:rPr lang="en-US" sz="1800" b="1" dirty="0">
                <a:solidFill>
                  <a:srgbClr val="777777"/>
                </a:solidFill>
              </a:rPr>
              <a:t>hazardous substances</a:t>
            </a:r>
            <a:r>
              <a:rPr lang="en-US" sz="1800" dirty="0">
                <a:solidFill>
                  <a:srgbClr val="777777"/>
                </a:solidFill>
              </a:rPr>
              <a:t> is removed</a:t>
            </a:r>
            <a:endParaRPr lang="en-NZ" sz="1800" dirty="0">
              <a:solidFill>
                <a:srgbClr val="777777"/>
              </a:solidFill>
            </a:endParaRPr>
          </a:p>
          <a:p>
            <a:pPr>
              <a:lnSpc>
                <a:spcPct val="110000"/>
              </a:lnSpc>
              <a:spcBef>
                <a:spcPts val="600"/>
              </a:spcBef>
              <a:buClr>
                <a:srgbClr val="FF9B26"/>
              </a:buClr>
              <a:buFont typeface="Arial" panose="020B0604020202020204" pitchFamily="34" charset="0"/>
              <a:buChar char="•"/>
            </a:pPr>
            <a:r>
              <a:rPr lang="en-US" sz="1800" b="1" dirty="0">
                <a:solidFill>
                  <a:srgbClr val="777777"/>
                </a:solidFill>
              </a:rPr>
              <a:t>Amendments to Public Works Act </a:t>
            </a:r>
            <a:r>
              <a:rPr lang="en-US" sz="1800" dirty="0">
                <a:solidFill>
                  <a:srgbClr val="777777"/>
                </a:solidFill>
              </a:rPr>
              <a:t>to make land acquisition process and compensation fairer and more efficient</a:t>
            </a:r>
          </a:p>
          <a:p>
            <a:pPr marL="0" indent="0">
              <a:lnSpc>
                <a:spcPct val="110000"/>
              </a:lnSpc>
              <a:spcBef>
                <a:spcPts val="600"/>
              </a:spcBef>
              <a:buNone/>
            </a:pPr>
            <a:r>
              <a:rPr lang="en-US" sz="1800" b="1" dirty="0">
                <a:solidFill>
                  <a:srgbClr val="777777"/>
                </a:solidFill>
              </a:rPr>
              <a:t>AND</a:t>
            </a:r>
            <a:endParaRPr lang="en-NZ" sz="1800" b="1" dirty="0">
              <a:solidFill>
                <a:srgbClr val="777777"/>
              </a:solidFill>
            </a:endParaRPr>
          </a:p>
        </p:txBody>
      </p:sp>
      <p:sp>
        <p:nvSpPr>
          <p:cNvPr id="4" name="Slide Number Placeholder 3"/>
          <p:cNvSpPr>
            <a:spLocks noGrp="1"/>
          </p:cNvSpPr>
          <p:nvPr>
            <p:ph type="sldNum" sz="quarter" idx="4294967295"/>
          </p:nvPr>
        </p:nvSpPr>
        <p:spPr>
          <a:xfrm>
            <a:off x="3410373" y="6436265"/>
            <a:ext cx="2133600" cy="365125"/>
          </a:xfrm>
          <a:prstGeom prst="rect">
            <a:avLst/>
          </a:prstGeom>
        </p:spPr>
        <p:txBody>
          <a:bodyPr/>
          <a:lstStyle/>
          <a:p>
            <a:pPr algn="ctr"/>
            <a:fld id="{89A765CC-AFF6-44DF-9011-656F5575D778}" type="slidenum">
              <a:rPr lang="en-NZ" sz="1000" smtClean="0"/>
              <a:pPr algn="ctr"/>
              <a:t>4</a:t>
            </a:fld>
            <a:endParaRPr lang="en-NZ" sz="1000" dirty="0"/>
          </a:p>
        </p:txBody>
      </p:sp>
      <p:sp>
        <p:nvSpPr>
          <p:cNvPr id="5" name="Rectangle 4"/>
          <p:cNvSpPr/>
          <p:nvPr/>
        </p:nvSpPr>
        <p:spPr>
          <a:xfrm>
            <a:off x="243840" y="4653136"/>
            <a:ext cx="8466666" cy="1354217"/>
          </a:xfrm>
          <a:prstGeom prst="rect">
            <a:avLst/>
          </a:prstGeom>
          <a:ln>
            <a:solidFill>
              <a:srgbClr val="0083A9"/>
            </a:solidFill>
          </a:ln>
        </p:spPr>
        <p:txBody>
          <a:bodyPr wrap="square">
            <a:spAutoFit/>
          </a:bodyPr>
          <a:lstStyle/>
          <a:p>
            <a:pPr eaLnBrk="1" hangingPunct="1">
              <a:spcBef>
                <a:spcPts val="600"/>
              </a:spcBef>
              <a:spcAft>
                <a:spcPts val="600"/>
              </a:spcAft>
            </a:pPr>
            <a:r>
              <a:rPr lang="en-US" b="1" dirty="0">
                <a:solidFill>
                  <a:srgbClr val="FF9B26"/>
                </a:solidFill>
                <a:ea typeface="+mj-ea"/>
                <a:cs typeface="Arial"/>
              </a:rPr>
              <a:t>Key for Planners and Engineers</a:t>
            </a:r>
          </a:p>
          <a:p>
            <a:pPr marL="342900" indent="-342900" eaLnBrk="1" hangingPunct="1">
              <a:spcBef>
                <a:spcPts val="600"/>
              </a:spcBef>
              <a:spcAft>
                <a:spcPts val="600"/>
              </a:spcAft>
              <a:buClr>
                <a:srgbClr val="FFC000"/>
              </a:buClr>
              <a:buSzPct val="90000"/>
              <a:buFont typeface="Arial" pitchFamily="34" charset="0"/>
              <a:buChar char="•"/>
            </a:pPr>
            <a:r>
              <a:rPr lang="en-US" dirty="0">
                <a:solidFill>
                  <a:srgbClr val="777777"/>
                </a:solidFill>
                <a:cs typeface="Arial" pitchFamily="34" charset="0"/>
              </a:rPr>
              <a:t>RMA new Part 2, Section 6 matter of national importance "</a:t>
            </a:r>
            <a:r>
              <a:rPr lang="en-US" b="1" dirty="0">
                <a:solidFill>
                  <a:srgbClr val="777777"/>
                </a:solidFill>
                <a:cs typeface="Arial" pitchFamily="34" charset="0"/>
              </a:rPr>
              <a:t>the management of significant risks from natural hazards"</a:t>
            </a:r>
            <a:r>
              <a:rPr lang="en-US" dirty="0">
                <a:solidFill>
                  <a:srgbClr val="777777"/>
                </a:solidFill>
                <a:cs typeface="Arial" pitchFamily="34" charset="0"/>
              </a:rPr>
              <a:t> (*this is the only change to Part II)</a:t>
            </a:r>
          </a:p>
        </p:txBody>
      </p:sp>
    </p:spTree>
    <p:extLst>
      <p:ext uri="{BB962C8B-B14F-4D97-AF65-F5344CB8AC3E}">
        <p14:creationId xmlns:p14="http://schemas.microsoft.com/office/powerpoint/2010/main" val="351324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0400" y="1143000"/>
            <a:ext cx="1828800" cy="531159"/>
          </a:xfrm>
          <a:prstGeom prst="rect">
            <a:avLst/>
          </a:prstGeom>
        </p:spPr>
      </p:pic>
      <p:sp>
        <p:nvSpPr>
          <p:cNvPr id="3" name="Rectangle 2"/>
          <p:cNvSpPr/>
          <p:nvPr/>
        </p:nvSpPr>
        <p:spPr>
          <a:xfrm>
            <a:off x="245533" y="1828800"/>
            <a:ext cx="8720667" cy="4793620"/>
          </a:xfrm>
          <a:prstGeom prst="rect">
            <a:avLst/>
          </a:prstGeom>
        </p:spPr>
        <p:txBody>
          <a:bodyPr wrap="square">
            <a:spAutoFit/>
          </a:bodyPr>
          <a:lstStyle/>
          <a:p>
            <a:r>
              <a:rPr lang="en-NZ" b="1" dirty="0">
                <a:solidFill>
                  <a:srgbClr val="FF9B26"/>
                </a:solidFill>
                <a:latin typeface="Century Gothic" pitchFamily="34" charset="0"/>
              </a:rPr>
              <a:t>EDS CEO Gary Taylor – selected quotes  - last week</a:t>
            </a:r>
          </a:p>
          <a:p>
            <a:pPr marL="285750" indent="-285750">
              <a:spcBef>
                <a:spcPts val="300"/>
              </a:spcBef>
              <a:spcAft>
                <a:spcPts val="300"/>
              </a:spcAft>
              <a:buClr>
                <a:srgbClr val="FF9B26"/>
              </a:buClr>
              <a:buFont typeface="Arial" panose="020B0604020202020204" pitchFamily="34" charset="0"/>
              <a:buChar char="•"/>
            </a:pPr>
            <a:r>
              <a:rPr lang="en-NZ" dirty="0">
                <a:solidFill>
                  <a:srgbClr val="3F3F3F"/>
                </a:solidFill>
                <a:latin typeface="Arial" panose="020B0604020202020204" pitchFamily="34" charset="0"/>
                <a:ea typeface="Calibri" panose="020F0502020204030204" pitchFamily="34" charset="0"/>
              </a:rPr>
              <a:t>“</a:t>
            </a:r>
            <a:r>
              <a:rPr lang="en-NZ" dirty="0">
                <a:solidFill>
                  <a:srgbClr val="777777"/>
                </a:solidFill>
                <a:latin typeface="Century Gothic" pitchFamily="34" charset="0"/>
              </a:rPr>
              <a:t>However there are still provisions that enable Ministerial override of local council plans that seem excessive. The development community ought to be concerned too because those powers can be used both ways. For example, a future government could ban mining nationally simply by executive fiat.</a:t>
            </a:r>
          </a:p>
          <a:p>
            <a:pPr marL="285750" indent="-285750">
              <a:spcBef>
                <a:spcPts val="300"/>
              </a:spcBef>
              <a:spcAft>
                <a:spcPts val="300"/>
              </a:spcAft>
              <a:buClr>
                <a:srgbClr val="FF9B26"/>
              </a:buClr>
              <a:buFont typeface="Arial" panose="020B0604020202020204" pitchFamily="34" charset="0"/>
              <a:buChar char="•"/>
            </a:pPr>
            <a:r>
              <a:rPr lang="en-NZ" dirty="0">
                <a:solidFill>
                  <a:srgbClr val="777777"/>
                </a:solidFill>
                <a:latin typeface="Century Gothic" pitchFamily="34" charset="0"/>
              </a:rPr>
              <a:t>“Elsewhere the presumption on subdivision has been reversed and is now a right unless proscribed in a plan. That puts the private interests of the development community above the public interest in good environmental outcomes. </a:t>
            </a:r>
          </a:p>
          <a:p>
            <a:pPr marL="285750" indent="-285750">
              <a:spcBef>
                <a:spcPts val="300"/>
              </a:spcBef>
              <a:spcAft>
                <a:spcPts val="300"/>
              </a:spcAft>
              <a:buClr>
                <a:srgbClr val="FF9B26"/>
              </a:buClr>
              <a:buFont typeface="Arial" panose="020B0604020202020204" pitchFamily="34" charset="0"/>
              <a:buChar char="•"/>
            </a:pPr>
            <a:r>
              <a:rPr lang="en-NZ" dirty="0">
                <a:solidFill>
                  <a:srgbClr val="777777"/>
                </a:solidFill>
                <a:latin typeface="Century Gothic" pitchFamily="34" charset="0"/>
              </a:rPr>
              <a:t>“That change is linked to other amendments that limit public notification and appeal rights. Appeals on subdivision are now not generally available. That removes an important check and balance in the planning system and reduces the role of the Environment Court.</a:t>
            </a:r>
          </a:p>
          <a:p>
            <a:pPr marL="285750" indent="-285750">
              <a:spcBef>
                <a:spcPts val="300"/>
              </a:spcBef>
              <a:spcAft>
                <a:spcPts val="300"/>
              </a:spcAft>
              <a:buClr>
                <a:srgbClr val="FF9B26"/>
              </a:buClr>
              <a:buFont typeface="Arial" panose="020B0604020202020204" pitchFamily="34" charset="0"/>
              <a:buChar char="•"/>
            </a:pPr>
            <a:r>
              <a:rPr lang="en-NZ" dirty="0">
                <a:solidFill>
                  <a:srgbClr val="777777"/>
                </a:solidFill>
                <a:latin typeface="Century Gothic" pitchFamily="34" charset="0"/>
              </a:rPr>
              <a:t>“Now such decisions will be a closed shop involving the developer and the council. That’s not good.</a:t>
            </a:r>
          </a:p>
        </p:txBody>
      </p:sp>
      <p:sp>
        <p:nvSpPr>
          <p:cNvPr id="4" name="Rectangle 3"/>
          <p:cNvSpPr/>
          <p:nvPr/>
        </p:nvSpPr>
        <p:spPr>
          <a:xfrm>
            <a:off x="169333" y="104499"/>
            <a:ext cx="8822267" cy="1569660"/>
          </a:xfrm>
          <a:prstGeom prst="rect">
            <a:avLst/>
          </a:prstGeom>
        </p:spPr>
        <p:txBody>
          <a:bodyPr wrap="square">
            <a:spAutoFit/>
          </a:bodyPr>
          <a:lstStyle/>
          <a:p>
            <a:pPr>
              <a:spcBef>
                <a:spcPct val="0"/>
              </a:spcBef>
            </a:pPr>
            <a:r>
              <a:rPr lang="en-NZ" sz="3200" b="1" dirty="0">
                <a:solidFill>
                  <a:srgbClr val="817D76"/>
                </a:solidFill>
                <a:latin typeface="+mj-lt"/>
                <a:ea typeface="+mj-ea"/>
                <a:cs typeface="+mj-cs"/>
              </a:rPr>
              <a:t>Media Release: Resource Legislation Amendment Bill gives free reign to subdivision</a:t>
            </a:r>
          </a:p>
        </p:txBody>
      </p:sp>
    </p:spTree>
    <p:extLst>
      <p:ext uri="{BB962C8B-B14F-4D97-AF65-F5344CB8AC3E}">
        <p14:creationId xmlns:p14="http://schemas.microsoft.com/office/powerpoint/2010/main" val="142276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17" y="465319"/>
            <a:ext cx="9036496" cy="1562189"/>
          </a:xfrm>
        </p:spPr>
        <p:txBody>
          <a:bodyPr>
            <a:normAutofit/>
          </a:bodyPr>
          <a:lstStyle/>
          <a:p>
            <a:r>
              <a:rPr lang="en-NZ" sz="3200" b="1" dirty="0">
                <a:solidFill>
                  <a:srgbClr val="817D76"/>
                </a:solidFill>
              </a:rPr>
              <a:t>Submissions Closed 14 March 2016</a:t>
            </a:r>
            <a:br>
              <a:rPr lang="en-NZ" sz="3200" b="1" dirty="0">
                <a:solidFill>
                  <a:srgbClr val="817D76"/>
                </a:solidFill>
              </a:rPr>
            </a:br>
            <a:r>
              <a:rPr lang="en-NZ" sz="3200" b="1" dirty="0">
                <a:solidFill>
                  <a:srgbClr val="817D76"/>
                </a:solidFill>
              </a:rPr>
              <a:t>Submissions on Technical Process Matters included:</a:t>
            </a:r>
          </a:p>
        </p:txBody>
      </p:sp>
      <p:sp>
        <p:nvSpPr>
          <p:cNvPr id="3" name="Content Placeholder 2"/>
          <p:cNvSpPr>
            <a:spLocks noGrp="1"/>
          </p:cNvSpPr>
          <p:nvPr>
            <p:ph idx="1"/>
          </p:nvPr>
        </p:nvSpPr>
        <p:spPr>
          <a:xfrm>
            <a:off x="309228" y="2204864"/>
            <a:ext cx="8633048" cy="4110655"/>
          </a:xfrm>
        </p:spPr>
        <p:txBody>
          <a:bodyPr>
            <a:noAutofit/>
          </a:bodyPr>
          <a:lstStyle/>
          <a:p>
            <a:pPr marL="0" indent="0">
              <a:spcBef>
                <a:spcPts val="600"/>
              </a:spcBef>
              <a:spcAft>
                <a:spcPts val="600"/>
              </a:spcAft>
              <a:buNone/>
            </a:pPr>
            <a:r>
              <a:rPr lang="en-US" sz="2000" b="1" dirty="0">
                <a:solidFill>
                  <a:srgbClr val="7F7F7F"/>
                </a:solidFill>
              </a:rPr>
              <a:t>PCE’s Submission </a:t>
            </a:r>
          </a:p>
          <a:p>
            <a:pPr indent="-165100">
              <a:spcBef>
                <a:spcPts val="300"/>
              </a:spcBef>
              <a:spcAft>
                <a:spcPts val="300"/>
              </a:spcAft>
              <a:buClr>
                <a:srgbClr val="FF9B26"/>
              </a:buClr>
              <a:buFont typeface="Arial" panose="020B0604020202020204" pitchFamily="34" charset="0"/>
              <a:buChar char="•"/>
            </a:pPr>
            <a:r>
              <a:rPr lang="en-US" sz="1800" dirty="0">
                <a:solidFill>
                  <a:srgbClr val="777777"/>
                </a:solidFill>
              </a:rPr>
              <a:t>Replace NPS’ and NES’ with statements of national direction</a:t>
            </a:r>
          </a:p>
          <a:p>
            <a:pPr indent="-165100">
              <a:spcBef>
                <a:spcPts val="300"/>
              </a:spcBef>
              <a:spcAft>
                <a:spcPts val="300"/>
              </a:spcAft>
              <a:buClr>
                <a:srgbClr val="FF9B26"/>
              </a:buClr>
              <a:buFont typeface="Arial" panose="020B0604020202020204" pitchFamily="34" charset="0"/>
              <a:buChar char="•"/>
            </a:pPr>
            <a:r>
              <a:rPr lang="en-US" sz="1800" dirty="0">
                <a:solidFill>
                  <a:srgbClr val="777777"/>
                </a:solidFill>
              </a:rPr>
              <a:t>National planning templates be limited to structure, methods etc</a:t>
            </a:r>
          </a:p>
          <a:p>
            <a:pPr indent="-165100">
              <a:spcBef>
                <a:spcPts val="300"/>
              </a:spcBef>
              <a:spcAft>
                <a:spcPts val="300"/>
              </a:spcAft>
              <a:buClr>
                <a:srgbClr val="FF9B26"/>
              </a:buClr>
              <a:buFont typeface="Arial" panose="020B0604020202020204" pitchFamily="34" charset="0"/>
              <a:buChar char="•"/>
            </a:pPr>
            <a:r>
              <a:rPr lang="en-US" sz="1800" dirty="0">
                <a:solidFill>
                  <a:srgbClr val="777777"/>
                </a:solidFill>
              </a:rPr>
              <a:t>Not proceed with some of the limited notification provisions</a:t>
            </a:r>
          </a:p>
          <a:p>
            <a:pPr marL="0" indent="0">
              <a:spcBef>
                <a:spcPts val="1200"/>
              </a:spcBef>
              <a:spcAft>
                <a:spcPts val="600"/>
              </a:spcAft>
              <a:buNone/>
            </a:pPr>
            <a:r>
              <a:rPr lang="en-US" sz="2000" b="1" dirty="0">
                <a:solidFill>
                  <a:srgbClr val="7F7F7F"/>
                </a:solidFill>
              </a:rPr>
              <a:t>IPENZ Submission </a:t>
            </a:r>
          </a:p>
          <a:p>
            <a:pPr indent="-165100">
              <a:lnSpc>
                <a:spcPct val="110000"/>
              </a:lnSpc>
              <a:spcBef>
                <a:spcPts val="300"/>
              </a:spcBef>
              <a:spcAft>
                <a:spcPts val="300"/>
              </a:spcAft>
              <a:buClr>
                <a:srgbClr val="FF9B26"/>
              </a:buClr>
              <a:buFont typeface="Arial" panose="020B0604020202020204" pitchFamily="34" charset="0"/>
              <a:buChar char="•"/>
            </a:pPr>
            <a:r>
              <a:rPr lang="en-US" sz="1800" dirty="0">
                <a:solidFill>
                  <a:srgbClr val="777777"/>
                </a:solidFill>
              </a:rPr>
              <a:t>Supports natural hazards inclusion in Pt2, S6– definitions – risk </a:t>
            </a:r>
          </a:p>
          <a:p>
            <a:pPr indent="-165100">
              <a:lnSpc>
                <a:spcPct val="110000"/>
              </a:lnSpc>
              <a:spcBef>
                <a:spcPts val="300"/>
              </a:spcBef>
              <a:spcAft>
                <a:spcPts val="300"/>
              </a:spcAft>
              <a:buClr>
                <a:srgbClr val="FF9B26"/>
              </a:buClr>
              <a:buFont typeface="Arial" panose="020B0604020202020204" pitchFamily="34" charset="0"/>
              <a:buChar char="•"/>
            </a:pPr>
            <a:r>
              <a:rPr lang="en-US" sz="1800" dirty="0">
                <a:solidFill>
                  <a:srgbClr val="777777"/>
                </a:solidFill>
              </a:rPr>
              <a:t>Supports sub-divisions, land availability and right of appeal</a:t>
            </a:r>
          </a:p>
          <a:p>
            <a:pPr marL="0" indent="0">
              <a:spcBef>
                <a:spcPts val="1200"/>
              </a:spcBef>
              <a:spcAft>
                <a:spcPts val="600"/>
              </a:spcAft>
              <a:buNone/>
            </a:pPr>
            <a:r>
              <a:rPr lang="en-NZ" sz="2000" b="1" dirty="0">
                <a:solidFill>
                  <a:srgbClr val="7F7F7F"/>
                </a:solidFill>
              </a:rPr>
              <a:t>Water New Zealand</a:t>
            </a:r>
          </a:p>
          <a:p>
            <a:pPr indent="-165100">
              <a:lnSpc>
                <a:spcPct val="110000"/>
              </a:lnSpc>
              <a:spcBef>
                <a:spcPts val="300"/>
              </a:spcBef>
              <a:spcAft>
                <a:spcPts val="300"/>
              </a:spcAft>
              <a:buClr>
                <a:srgbClr val="FF9B26"/>
              </a:buClr>
              <a:buFont typeface="Arial" panose="020B0604020202020204" pitchFamily="34" charset="0"/>
              <a:buChar char="•"/>
            </a:pPr>
            <a:r>
              <a:rPr lang="en-NZ" sz="1800" dirty="0">
                <a:solidFill>
                  <a:srgbClr val="777777"/>
                </a:solidFill>
              </a:rPr>
              <a:t>Supports deletion Schedule 3 RMA on Water Classes - NPSFM position compared with Schedule 3 is unclear</a:t>
            </a:r>
          </a:p>
        </p:txBody>
      </p:sp>
      <p:sp>
        <p:nvSpPr>
          <p:cNvPr id="4" name="Slide Number Placeholder 3"/>
          <p:cNvSpPr>
            <a:spLocks noGrp="1"/>
          </p:cNvSpPr>
          <p:nvPr>
            <p:ph type="sldNum" sz="quarter" idx="4294967295"/>
          </p:nvPr>
        </p:nvSpPr>
        <p:spPr>
          <a:xfrm>
            <a:off x="3207174" y="6492875"/>
            <a:ext cx="2133600" cy="365125"/>
          </a:xfrm>
          <a:prstGeom prst="rect">
            <a:avLst/>
          </a:prstGeom>
        </p:spPr>
        <p:txBody>
          <a:bodyPr/>
          <a:lstStyle/>
          <a:p>
            <a:pPr algn="ctr"/>
            <a:fld id="{89A765CC-AFF6-44DF-9011-656F5575D778}" type="slidenum">
              <a:rPr lang="en-NZ" sz="1000" smtClean="0">
                <a:solidFill>
                  <a:prstClr val="black">
                    <a:tint val="75000"/>
                  </a:prstClr>
                </a:solidFill>
              </a:rPr>
              <a:pPr algn="ctr"/>
              <a:t>6</a:t>
            </a:fld>
            <a:endParaRPr lang="en-NZ" sz="1000" dirty="0">
              <a:solidFill>
                <a:prstClr val="black">
                  <a:tint val="75000"/>
                </a:prstClr>
              </a:solidFill>
            </a:endParaRPr>
          </a:p>
        </p:txBody>
      </p:sp>
    </p:spTree>
    <p:extLst>
      <p:ext uri="{BB962C8B-B14F-4D97-AF65-F5344CB8AC3E}">
        <p14:creationId xmlns:p14="http://schemas.microsoft.com/office/powerpoint/2010/main" val="199865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40"/>
          <a:stretch/>
        </p:blipFill>
        <p:spPr>
          <a:xfrm>
            <a:off x="7010400" y="956406"/>
            <a:ext cx="1757626" cy="2549041"/>
          </a:xfrm>
          <a:prstGeom prst="rect">
            <a:avLst/>
          </a:prstGeom>
          <a:ln>
            <a:solidFill>
              <a:srgbClr val="0083A9"/>
            </a:solidFill>
          </a:ln>
        </p:spPr>
      </p:pic>
      <p:sp>
        <p:nvSpPr>
          <p:cNvPr id="2" name="Title 1"/>
          <p:cNvSpPr>
            <a:spLocks noGrp="1"/>
          </p:cNvSpPr>
          <p:nvPr>
            <p:ph type="title"/>
          </p:nvPr>
        </p:nvSpPr>
        <p:spPr>
          <a:xfrm>
            <a:off x="71718" y="65287"/>
            <a:ext cx="9072282" cy="708292"/>
          </a:xfrm>
        </p:spPr>
        <p:txBody>
          <a:bodyPr>
            <a:noAutofit/>
          </a:bodyPr>
          <a:lstStyle/>
          <a:p>
            <a:r>
              <a:rPr lang="en-NZ" sz="3600" b="1" dirty="0">
                <a:solidFill>
                  <a:srgbClr val="8B8376"/>
                </a:solidFill>
                <a:latin typeface="Century Gothic" pitchFamily="34" charset="0"/>
                <a:ea typeface="+mn-ea"/>
                <a:cs typeface="+mn-cs"/>
              </a:rPr>
              <a:t>New Zealand Productivity Commission</a:t>
            </a:r>
          </a:p>
        </p:txBody>
      </p:sp>
      <p:sp>
        <p:nvSpPr>
          <p:cNvPr id="3" name="Content Placeholder 2"/>
          <p:cNvSpPr>
            <a:spLocks noGrp="1"/>
          </p:cNvSpPr>
          <p:nvPr>
            <p:ph idx="1"/>
          </p:nvPr>
        </p:nvSpPr>
        <p:spPr>
          <a:xfrm>
            <a:off x="-152400" y="956407"/>
            <a:ext cx="8229600" cy="2243666"/>
          </a:xfrm>
        </p:spPr>
        <p:txBody>
          <a:bodyPr>
            <a:noAutofit/>
          </a:bodyPr>
          <a:lstStyle/>
          <a:p>
            <a:pPr marL="541338" indent="-185738"/>
            <a:r>
              <a:rPr lang="en-NZ" sz="1800" b="1" dirty="0">
                <a:solidFill>
                  <a:srgbClr val="FF9B26"/>
                </a:solidFill>
              </a:rPr>
              <a:t>Who?</a:t>
            </a:r>
          </a:p>
          <a:p>
            <a:pPr marL="896938" lvl="1" indent="-269875"/>
            <a:r>
              <a:rPr lang="en-NZ" sz="1800" dirty="0"/>
              <a:t>An independent Crown entity</a:t>
            </a:r>
          </a:p>
          <a:p>
            <a:pPr marL="541338" indent="-185738"/>
            <a:r>
              <a:rPr lang="en-NZ" sz="1800" b="1" dirty="0">
                <a:solidFill>
                  <a:srgbClr val="FF9B26"/>
                </a:solidFill>
              </a:rPr>
              <a:t>Do What?</a:t>
            </a:r>
          </a:p>
          <a:p>
            <a:pPr marL="896938" lvl="1" indent="-269875"/>
            <a:r>
              <a:rPr lang="en-NZ" sz="1800" dirty="0"/>
              <a:t>Complete in-depth enquiry </a:t>
            </a:r>
          </a:p>
          <a:p>
            <a:pPr marL="896938" lvl="1" indent="-269875"/>
            <a:r>
              <a:rPr lang="en-NZ" sz="1800" dirty="0"/>
              <a:t>Report on Government selected topic</a:t>
            </a:r>
          </a:p>
          <a:p>
            <a:pPr marL="541338" indent="-185738"/>
            <a:r>
              <a:rPr lang="en-NZ" sz="1800" b="1" dirty="0"/>
              <a:t>Bound by NZ Productivity Commission Act 2010</a:t>
            </a:r>
          </a:p>
        </p:txBody>
      </p:sp>
      <p:sp>
        <p:nvSpPr>
          <p:cNvPr id="4" name="Slide Number Placeholder 3"/>
          <p:cNvSpPr>
            <a:spLocks noGrp="1"/>
          </p:cNvSpPr>
          <p:nvPr>
            <p:ph type="sldNum" sz="quarter" idx="12"/>
          </p:nvPr>
        </p:nvSpPr>
        <p:spPr/>
        <p:txBody>
          <a:bodyPr/>
          <a:lstStyle/>
          <a:p>
            <a:fld id="{E1E088DD-F78F-4A2E-9CDD-6C21E32AB39B}" type="slidenum">
              <a:rPr lang="en-NZ" smtClean="0">
                <a:solidFill>
                  <a:srgbClr val="000000">
                    <a:tint val="75000"/>
                  </a:srgbClr>
                </a:solidFill>
              </a:rPr>
              <a:pPr/>
              <a:t>7</a:t>
            </a:fld>
            <a:endParaRPr lang="en-NZ" dirty="0">
              <a:solidFill>
                <a:srgbClr val="000000">
                  <a:tint val="75000"/>
                </a:srgbClr>
              </a:solidFill>
            </a:endParaRPr>
          </a:p>
        </p:txBody>
      </p:sp>
      <p:sp>
        <p:nvSpPr>
          <p:cNvPr id="6" name="TextBox 5"/>
          <p:cNvSpPr txBox="1"/>
          <p:nvPr/>
        </p:nvSpPr>
        <p:spPr>
          <a:xfrm>
            <a:off x="228600" y="3191035"/>
            <a:ext cx="9054308" cy="2973122"/>
          </a:xfrm>
          <a:prstGeom prst="rect">
            <a:avLst/>
          </a:prstGeom>
          <a:noFill/>
        </p:spPr>
        <p:txBody>
          <a:bodyPr wrap="square" rtlCol="0">
            <a:spAutoFit/>
          </a:bodyPr>
          <a:lstStyle/>
          <a:p>
            <a:pPr>
              <a:spcBef>
                <a:spcPct val="20000"/>
              </a:spcBef>
            </a:pPr>
            <a:r>
              <a:rPr lang="en-NZ" b="1" dirty="0">
                <a:solidFill>
                  <a:srgbClr val="8B8376"/>
                </a:solidFill>
                <a:latin typeface="Century Gothic" pitchFamily="34" charset="0"/>
              </a:rPr>
              <a:t>Better Urban Planning – Issues Paper - December 2015</a:t>
            </a:r>
          </a:p>
          <a:p>
            <a:pPr>
              <a:spcBef>
                <a:spcPct val="20000"/>
              </a:spcBef>
            </a:pPr>
            <a:r>
              <a:rPr lang="en-NZ" b="1" dirty="0">
                <a:solidFill>
                  <a:srgbClr val="8B8376"/>
                </a:solidFill>
                <a:latin typeface="Century Gothic" pitchFamily="34" charset="0"/>
              </a:rPr>
              <a:t>Raises key questions</a:t>
            </a:r>
          </a:p>
          <a:p>
            <a:pPr>
              <a:spcBef>
                <a:spcPct val="20000"/>
              </a:spcBef>
            </a:pPr>
            <a:r>
              <a:rPr lang="en-NZ" b="1" dirty="0">
                <a:solidFill>
                  <a:srgbClr val="8B8376"/>
                </a:solidFill>
                <a:latin typeface="Century Gothic" pitchFamily="34" charset="0"/>
              </a:rPr>
              <a:t>TOR – To review NZ’s urban planning system </a:t>
            </a:r>
          </a:p>
          <a:p>
            <a:pPr marL="0" lvl="1">
              <a:spcBef>
                <a:spcPct val="20000"/>
              </a:spcBef>
              <a:tabLst>
                <a:tab pos="355600" algn="l"/>
              </a:tabLst>
            </a:pPr>
            <a:r>
              <a:rPr lang="en-NZ" dirty="0">
                <a:solidFill>
                  <a:srgbClr val="8B8376"/>
                </a:solidFill>
                <a:latin typeface="Century Gothic" pitchFamily="34" charset="0"/>
              </a:rPr>
              <a:t>... most appropriate system for allocating land in cities</a:t>
            </a:r>
          </a:p>
          <a:p>
            <a:pPr marL="0" lvl="1">
              <a:spcBef>
                <a:spcPct val="20000"/>
              </a:spcBef>
              <a:tabLst>
                <a:tab pos="355600" algn="l"/>
              </a:tabLst>
            </a:pPr>
            <a:r>
              <a:rPr lang="en-NZ" dirty="0">
                <a:solidFill>
                  <a:srgbClr val="8B8376"/>
                </a:solidFill>
                <a:latin typeface="Century Gothic" pitchFamily="34" charset="0"/>
              </a:rPr>
              <a:t>... support desirable social, economic environmental and cultural outcomes…</a:t>
            </a:r>
          </a:p>
          <a:p>
            <a:pPr>
              <a:tabLst>
                <a:tab pos="271463" algn="l"/>
                <a:tab pos="627063" algn="l"/>
              </a:tabLst>
            </a:pPr>
            <a:endParaRPr lang="en-NZ" sz="1800" dirty="0">
              <a:solidFill>
                <a:srgbClr val="4D4D4D"/>
              </a:solidFill>
            </a:endParaRPr>
          </a:p>
          <a:p>
            <a:pPr marL="271463" indent="-177800" eaLnBrk="1" hangingPunct="1">
              <a:spcBef>
                <a:spcPct val="20000"/>
              </a:spcBef>
              <a:buClr>
                <a:srgbClr val="FF9B26"/>
              </a:buClr>
              <a:buSzPct val="90000"/>
              <a:buFont typeface="Arial" pitchFamily="34" charset="0"/>
              <a:buChar char="•"/>
            </a:pPr>
            <a:r>
              <a:rPr lang="en-NZ" dirty="0">
                <a:solidFill>
                  <a:srgbClr val="8B8376"/>
                </a:solidFill>
                <a:latin typeface="Century Gothic" pitchFamily="34" charset="0"/>
              </a:rPr>
              <a:t>Submissions closed 9 March 2016</a:t>
            </a:r>
          </a:p>
          <a:p>
            <a:pPr marL="271463" indent="-177800">
              <a:spcBef>
                <a:spcPct val="20000"/>
              </a:spcBef>
              <a:buClr>
                <a:srgbClr val="FF9B26"/>
              </a:buClr>
              <a:buSzPct val="90000"/>
              <a:buFont typeface="Arial" pitchFamily="34" charset="0"/>
              <a:buChar char="•"/>
            </a:pPr>
            <a:r>
              <a:rPr lang="en-NZ" dirty="0">
                <a:solidFill>
                  <a:srgbClr val="8B8376"/>
                </a:solidFill>
                <a:latin typeface="Century Gothic" pitchFamily="34" charset="0"/>
              </a:rPr>
              <a:t>Draft Report Feedback by 3 Oct 2016</a:t>
            </a:r>
          </a:p>
          <a:p>
            <a:pPr marL="271463" indent="-177800">
              <a:spcBef>
                <a:spcPct val="20000"/>
              </a:spcBef>
              <a:buClr>
                <a:srgbClr val="FF9B26"/>
              </a:buClr>
              <a:buSzPct val="90000"/>
              <a:buFont typeface="Arial" pitchFamily="34" charset="0"/>
              <a:buChar char="•"/>
            </a:pPr>
            <a:r>
              <a:rPr lang="en-NZ" dirty="0">
                <a:solidFill>
                  <a:srgbClr val="8B8376"/>
                </a:solidFill>
                <a:latin typeface="Century Gothic" pitchFamily="34" charset="0"/>
              </a:rPr>
              <a:t>Final report to Government was 30 November 2016 now February 2017</a:t>
            </a:r>
          </a:p>
        </p:txBody>
      </p:sp>
    </p:spTree>
    <p:extLst>
      <p:ext uri="{BB962C8B-B14F-4D97-AF65-F5344CB8AC3E}">
        <p14:creationId xmlns:p14="http://schemas.microsoft.com/office/powerpoint/2010/main" val="111636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40"/>
          <a:stretch/>
        </p:blipFill>
        <p:spPr>
          <a:xfrm>
            <a:off x="8163858" y="185611"/>
            <a:ext cx="838199" cy="1215618"/>
          </a:xfrm>
          <a:prstGeom prst="rect">
            <a:avLst/>
          </a:prstGeom>
        </p:spPr>
      </p:pic>
      <p:sp>
        <p:nvSpPr>
          <p:cNvPr id="2" name="Title 1"/>
          <p:cNvSpPr>
            <a:spLocks noGrp="1"/>
          </p:cNvSpPr>
          <p:nvPr>
            <p:ph type="title"/>
          </p:nvPr>
        </p:nvSpPr>
        <p:spPr>
          <a:xfrm>
            <a:off x="156385" y="110066"/>
            <a:ext cx="8987614" cy="683354"/>
          </a:xfrm>
        </p:spPr>
        <p:txBody>
          <a:bodyPr>
            <a:noAutofit/>
          </a:bodyPr>
          <a:lstStyle/>
          <a:p>
            <a:r>
              <a:rPr lang="en-NZ" sz="3600" b="1" dirty="0">
                <a:solidFill>
                  <a:srgbClr val="8B8376"/>
                </a:solidFill>
                <a:latin typeface="Century Gothic" pitchFamily="34" charset="0"/>
                <a:ea typeface="+mn-ea"/>
                <a:cs typeface="+mn-cs"/>
              </a:rPr>
              <a:t>New Zealand Productivity Commission</a:t>
            </a:r>
          </a:p>
        </p:txBody>
      </p:sp>
      <p:sp>
        <p:nvSpPr>
          <p:cNvPr id="4" name="Slide Number Placeholder 3"/>
          <p:cNvSpPr>
            <a:spLocks noGrp="1"/>
          </p:cNvSpPr>
          <p:nvPr>
            <p:ph type="sldNum" sz="quarter" idx="12"/>
          </p:nvPr>
        </p:nvSpPr>
        <p:spPr/>
        <p:txBody>
          <a:bodyPr/>
          <a:lstStyle/>
          <a:p>
            <a:fld id="{E1E088DD-F78F-4A2E-9CDD-6C21E32AB39B}" type="slidenum">
              <a:rPr lang="en-NZ" smtClean="0">
                <a:solidFill>
                  <a:srgbClr val="000000">
                    <a:tint val="75000"/>
                  </a:srgbClr>
                </a:solidFill>
              </a:rPr>
              <a:pPr/>
              <a:t>8</a:t>
            </a:fld>
            <a:endParaRPr lang="en-NZ" dirty="0">
              <a:solidFill>
                <a:srgbClr val="000000">
                  <a:tint val="75000"/>
                </a:srgbClr>
              </a:solidFill>
            </a:endParaRPr>
          </a:p>
        </p:txBody>
      </p:sp>
      <p:pic>
        <p:nvPicPr>
          <p:cNvPr id="6" name="Picture 5"/>
          <p:cNvPicPr>
            <a:picLocks noChangeAspect="1"/>
          </p:cNvPicPr>
          <p:nvPr/>
        </p:nvPicPr>
        <p:blipFill rotWithShape="1">
          <a:blip r:embed="rId3"/>
          <a:srcRect l="11622" t="9592" r="10878" b="4834"/>
          <a:stretch/>
        </p:blipFill>
        <p:spPr>
          <a:xfrm>
            <a:off x="156385" y="1278831"/>
            <a:ext cx="8792882" cy="5449380"/>
          </a:xfrm>
          <a:prstGeom prst="rect">
            <a:avLst/>
          </a:prstGeom>
        </p:spPr>
      </p:pic>
      <p:sp>
        <p:nvSpPr>
          <p:cNvPr id="7" name="TextBox 6"/>
          <p:cNvSpPr txBox="1"/>
          <p:nvPr/>
        </p:nvSpPr>
        <p:spPr>
          <a:xfrm>
            <a:off x="156385" y="878721"/>
            <a:ext cx="8426573" cy="369332"/>
          </a:xfrm>
          <a:prstGeom prst="rect">
            <a:avLst/>
          </a:prstGeom>
          <a:noFill/>
        </p:spPr>
        <p:txBody>
          <a:bodyPr wrap="square" rtlCol="0">
            <a:spAutoFit/>
          </a:bodyPr>
          <a:lstStyle/>
          <a:p>
            <a:pPr marL="0" lvl="1">
              <a:spcBef>
                <a:spcPct val="20000"/>
              </a:spcBef>
              <a:tabLst>
                <a:tab pos="355600" algn="l"/>
              </a:tabLst>
            </a:pPr>
            <a:r>
              <a:rPr lang="en-NZ" dirty="0">
                <a:solidFill>
                  <a:srgbClr val="8B8376"/>
                </a:solidFill>
                <a:latin typeface="Century Gothic" pitchFamily="34" charset="0"/>
              </a:rPr>
              <a:t>Stylised presentation of the planning and development system </a:t>
            </a:r>
          </a:p>
        </p:txBody>
      </p:sp>
    </p:spTree>
    <p:extLst>
      <p:ext uri="{BB962C8B-B14F-4D97-AF65-F5344CB8AC3E}">
        <p14:creationId xmlns:p14="http://schemas.microsoft.com/office/powerpoint/2010/main" val="225813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540"/>
          <a:stretch/>
        </p:blipFill>
        <p:spPr>
          <a:xfrm>
            <a:off x="7885877" y="709480"/>
            <a:ext cx="1192132" cy="1728919"/>
          </a:xfrm>
          <a:prstGeom prst="rect">
            <a:avLst/>
          </a:prstGeom>
          <a:ln>
            <a:solidFill>
              <a:srgbClr val="0083A9"/>
            </a:solidFill>
          </a:ln>
        </p:spPr>
      </p:pic>
      <p:sp>
        <p:nvSpPr>
          <p:cNvPr id="8" name="TextBox 7"/>
          <p:cNvSpPr txBox="1"/>
          <p:nvPr/>
        </p:nvSpPr>
        <p:spPr>
          <a:xfrm>
            <a:off x="203449" y="970996"/>
            <a:ext cx="7340351" cy="646331"/>
          </a:xfrm>
          <a:prstGeom prst="rect">
            <a:avLst/>
          </a:prstGeom>
          <a:noFill/>
        </p:spPr>
        <p:txBody>
          <a:bodyPr wrap="square" rtlCol="0">
            <a:spAutoFit/>
          </a:bodyPr>
          <a:lstStyle/>
          <a:p>
            <a:r>
              <a:rPr lang="en-NZ" sz="1800" b="1" dirty="0">
                <a:solidFill>
                  <a:srgbClr val="8B8376"/>
                </a:solidFill>
              </a:rPr>
              <a:t>So the Water/Water Infrastructure Planning Questions in the issues paper  (of the 39)</a:t>
            </a:r>
          </a:p>
        </p:txBody>
      </p:sp>
      <p:sp>
        <p:nvSpPr>
          <p:cNvPr id="2" name="Title 1"/>
          <p:cNvSpPr>
            <a:spLocks noGrp="1"/>
          </p:cNvSpPr>
          <p:nvPr>
            <p:ph type="title"/>
          </p:nvPr>
        </p:nvSpPr>
        <p:spPr>
          <a:xfrm>
            <a:off x="156384" y="152697"/>
            <a:ext cx="8877797" cy="514153"/>
          </a:xfrm>
        </p:spPr>
        <p:txBody>
          <a:bodyPr>
            <a:noAutofit/>
          </a:bodyPr>
          <a:lstStyle/>
          <a:p>
            <a:pPr fontAlgn="auto">
              <a:spcAft>
                <a:spcPts val="0"/>
              </a:spcAft>
            </a:pPr>
            <a:r>
              <a:rPr lang="en-NZ" sz="3600" b="1" dirty="0">
                <a:solidFill>
                  <a:srgbClr val="8B8376"/>
                </a:solidFill>
                <a:latin typeface="Century Gothic" pitchFamily="34" charset="0"/>
                <a:ea typeface="+mn-ea"/>
                <a:cs typeface="+mn-cs"/>
              </a:rPr>
              <a:t>New Zealand Productivity Commission</a:t>
            </a:r>
          </a:p>
        </p:txBody>
      </p:sp>
      <p:sp>
        <p:nvSpPr>
          <p:cNvPr id="4" name="Slide Number Placeholder 3"/>
          <p:cNvSpPr>
            <a:spLocks noGrp="1"/>
          </p:cNvSpPr>
          <p:nvPr>
            <p:ph type="sldNum" sz="quarter" idx="12"/>
          </p:nvPr>
        </p:nvSpPr>
        <p:spPr/>
        <p:txBody>
          <a:bodyPr/>
          <a:lstStyle/>
          <a:p>
            <a:fld id="{E1E088DD-F78F-4A2E-9CDD-6C21E32AB39B}" type="slidenum">
              <a:rPr lang="en-NZ" smtClean="0">
                <a:solidFill>
                  <a:srgbClr val="000000">
                    <a:tint val="75000"/>
                  </a:srgbClr>
                </a:solidFill>
              </a:rPr>
              <a:pPr/>
              <a:t>9</a:t>
            </a:fld>
            <a:endParaRPr lang="en-NZ" dirty="0">
              <a:solidFill>
                <a:srgbClr val="000000">
                  <a:tint val="75000"/>
                </a:srgbClr>
              </a:solidFill>
            </a:endParaRPr>
          </a:p>
        </p:txBody>
      </p:sp>
      <p:sp>
        <p:nvSpPr>
          <p:cNvPr id="5" name="Title 1"/>
          <p:cNvSpPr txBox="1">
            <a:spLocks/>
          </p:cNvSpPr>
          <p:nvPr/>
        </p:nvSpPr>
        <p:spPr>
          <a:xfrm>
            <a:off x="156385" y="110066"/>
            <a:ext cx="8417858" cy="6833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i="0" kern="1200">
                <a:solidFill>
                  <a:srgbClr val="0064A5"/>
                </a:solidFill>
                <a:latin typeface="Arial"/>
                <a:ea typeface="+mj-ea"/>
                <a:cs typeface="Arial"/>
              </a:defRPr>
            </a:lvl1pPr>
          </a:lstStyle>
          <a:p>
            <a:pPr fontAlgn="auto">
              <a:spcAft>
                <a:spcPts val="0"/>
              </a:spcAft>
            </a:pPr>
            <a:endParaRPr lang="en-NZ" sz="2400" dirty="0"/>
          </a:p>
        </p:txBody>
      </p:sp>
      <p:sp>
        <p:nvSpPr>
          <p:cNvPr id="3" name="TextBox 2"/>
          <p:cNvSpPr txBox="1"/>
          <p:nvPr/>
        </p:nvSpPr>
        <p:spPr>
          <a:xfrm>
            <a:off x="225860" y="1736383"/>
            <a:ext cx="8460939" cy="4585871"/>
          </a:xfrm>
          <a:prstGeom prst="rect">
            <a:avLst/>
          </a:prstGeom>
          <a:noFill/>
        </p:spPr>
        <p:txBody>
          <a:bodyPr wrap="square" rtlCol="0">
            <a:spAutoFit/>
          </a:bodyPr>
          <a:lstStyle/>
          <a:p>
            <a:pPr marL="982663" indent="-982663">
              <a:spcBef>
                <a:spcPts val="600"/>
              </a:spcBef>
              <a:spcAft>
                <a:spcPts val="600"/>
              </a:spcAft>
              <a:tabLst>
                <a:tab pos="982663" algn="l"/>
              </a:tabLst>
            </a:pPr>
            <a:r>
              <a:rPr lang="en-US" b="1" dirty="0">
                <a:solidFill>
                  <a:srgbClr val="8B8376"/>
                </a:solidFill>
              </a:rPr>
              <a:t>	</a:t>
            </a:r>
            <a:r>
              <a:rPr lang="en-US" dirty="0">
                <a:solidFill>
                  <a:srgbClr val="8B8376"/>
                </a:solidFill>
              </a:rPr>
              <a:t>How can an urban planning system better </a:t>
            </a:r>
            <a:r>
              <a:rPr lang="en-US" b="1" dirty="0">
                <a:solidFill>
                  <a:srgbClr val="8B8376"/>
                </a:solidFill>
              </a:rPr>
              <a:t>integrate land use regulation </a:t>
            </a:r>
            <a:r>
              <a:rPr lang="en-NZ" b="1" dirty="0">
                <a:solidFill>
                  <a:srgbClr val="8B8376"/>
                </a:solidFill>
              </a:rPr>
              <a:t>and infrastructure planning?</a:t>
            </a:r>
          </a:p>
          <a:p>
            <a:pPr marL="982663" indent="-982663">
              <a:spcBef>
                <a:spcPts val="600"/>
              </a:spcBef>
              <a:spcAft>
                <a:spcPts val="600"/>
              </a:spcAft>
              <a:tabLst>
                <a:tab pos="982663" algn="l"/>
              </a:tabLst>
            </a:pPr>
            <a:r>
              <a:rPr lang="en-US" dirty="0">
                <a:solidFill>
                  <a:srgbClr val="8B8376"/>
                </a:solidFill>
              </a:rPr>
              <a:t>	Would there be benefit in </a:t>
            </a:r>
            <a:r>
              <a:rPr lang="en-US" b="1" dirty="0">
                <a:solidFill>
                  <a:srgbClr val="8B8376"/>
                </a:solidFill>
              </a:rPr>
              <a:t>tradable development rights, </a:t>
            </a:r>
            <a:r>
              <a:rPr lang="en-US" b="1" dirty="0" err="1">
                <a:solidFill>
                  <a:srgbClr val="8B8376"/>
                </a:solidFill>
              </a:rPr>
              <a:t>tradeable</a:t>
            </a:r>
            <a:r>
              <a:rPr lang="en-US" b="1" dirty="0">
                <a:solidFill>
                  <a:srgbClr val="8B8376"/>
                </a:solidFill>
              </a:rPr>
              <a:t> permits and environmental</a:t>
            </a:r>
            <a:r>
              <a:rPr lang="en-US" dirty="0">
                <a:solidFill>
                  <a:srgbClr val="8B8376"/>
                </a:solidFill>
              </a:rPr>
              <a:t> offsets playing a stronger role in a future urban planning system? In what circumstances?</a:t>
            </a:r>
            <a:endParaRPr lang="en-NZ" dirty="0">
              <a:solidFill>
                <a:srgbClr val="8B8376"/>
              </a:solidFill>
            </a:endParaRPr>
          </a:p>
          <a:p>
            <a:pPr marL="982663" indent="-982663">
              <a:spcBef>
                <a:spcPts val="600"/>
              </a:spcBef>
              <a:spcAft>
                <a:spcPts val="600"/>
              </a:spcAft>
              <a:tabLst>
                <a:tab pos="982663" algn="l"/>
              </a:tabLst>
            </a:pPr>
            <a:r>
              <a:rPr lang="en-US" dirty="0">
                <a:solidFill>
                  <a:srgbClr val="8B8376"/>
                </a:solidFill>
              </a:rPr>
              <a:t>	Should provisions relating </a:t>
            </a:r>
            <a:r>
              <a:rPr lang="en-US" b="1" dirty="0">
                <a:solidFill>
                  <a:srgbClr val="8B8376"/>
                </a:solidFill>
              </a:rPr>
              <a:t>to infrastructure planning and funding be integrated in a planning statute? </a:t>
            </a:r>
            <a:r>
              <a:rPr lang="en-US" dirty="0">
                <a:solidFill>
                  <a:srgbClr val="8B8376"/>
                </a:solidFill>
              </a:rPr>
              <a:t>What are the advantages and disadvantages?</a:t>
            </a:r>
          </a:p>
          <a:p>
            <a:pPr marL="982663" indent="-982663">
              <a:spcBef>
                <a:spcPts val="600"/>
              </a:spcBef>
              <a:spcAft>
                <a:spcPts val="600"/>
              </a:spcAft>
              <a:tabLst>
                <a:tab pos="982663" algn="l"/>
              </a:tabLst>
            </a:pPr>
            <a:r>
              <a:rPr lang="en-US" dirty="0">
                <a:solidFill>
                  <a:srgbClr val="8B8376"/>
                </a:solidFill>
              </a:rPr>
              <a:t>	Thinking beyond the existing planning system, </a:t>
            </a:r>
            <a:r>
              <a:rPr lang="en-US" b="1" dirty="0">
                <a:solidFill>
                  <a:srgbClr val="8B8376"/>
                </a:solidFill>
              </a:rPr>
              <a:t>how should a new model manage the risk of natural hazards?</a:t>
            </a:r>
            <a:r>
              <a:rPr lang="en-US" dirty="0">
                <a:solidFill>
                  <a:srgbClr val="8B8376"/>
                </a:solidFill>
                <a:effectLst>
                  <a:glow rad="101600">
                    <a:srgbClr val="FFFF00">
                      <a:alpha val="60000"/>
                    </a:srgbClr>
                  </a:glow>
                </a:effectLst>
              </a:rPr>
              <a:t> </a:t>
            </a:r>
            <a:r>
              <a:rPr lang="en-US" dirty="0">
                <a:solidFill>
                  <a:srgbClr val="8B8376"/>
                </a:solidFill>
              </a:rPr>
              <a:t>Who should bear the risk of building in areas where natural hazards may occur?</a:t>
            </a:r>
          </a:p>
          <a:p>
            <a:pPr marL="982663" indent="-982663">
              <a:spcBef>
                <a:spcPts val="600"/>
              </a:spcBef>
              <a:spcAft>
                <a:spcPts val="600"/>
              </a:spcAft>
              <a:tabLst>
                <a:tab pos="982663" algn="l"/>
              </a:tabLst>
            </a:pPr>
            <a:r>
              <a:rPr lang="en-US" dirty="0">
                <a:solidFill>
                  <a:srgbClr val="8B8376"/>
                </a:solidFill>
              </a:rPr>
              <a:t>	Where will </a:t>
            </a:r>
            <a:r>
              <a:rPr lang="en-US" b="1" dirty="0">
                <a:solidFill>
                  <a:srgbClr val="8B8376"/>
                </a:solidFill>
              </a:rPr>
              <a:t>technological change put most pressure on the planning system? </a:t>
            </a:r>
            <a:r>
              <a:rPr lang="en-US" dirty="0">
                <a:solidFill>
                  <a:srgbClr val="8B8376"/>
                </a:solidFill>
              </a:rPr>
              <a:t>How could the system be designed to be </a:t>
            </a:r>
            <a:r>
              <a:rPr lang="en-US" b="1" dirty="0">
                <a:solidFill>
                  <a:srgbClr val="8B8376"/>
                </a:solidFill>
              </a:rPr>
              <a:t>flexible enough to </a:t>
            </a:r>
            <a:r>
              <a:rPr lang="en-NZ" b="1" dirty="0">
                <a:solidFill>
                  <a:srgbClr val="8B8376"/>
                </a:solidFill>
              </a:rPr>
              <a:t>respond to technological change?</a:t>
            </a:r>
          </a:p>
        </p:txBody>
      </p:sp>
      <p:sp>
        <p:nvSpPr>
          <p:cNvPr id="9" name="Rectangle 8"/>
          <p:cNvSpPr/>
          <p:nvPr/>
        </p:nvSpPr>
        <p:spPr>
          <a:xfrm>
            <a:off x="424889" y="1848156"/>
            <a:ext cx="7344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Q7</a:t>
            </a:r>
          </a:p>
        </p:txBody>
      </p:sp>
      <p:sp>
        <p:nvSpPr>
          <p:cNvPr id="18" name="Rectangle 17"/>
          <p:cNvSpPr/>
          <p:nvPr/>
        </p:nvSpPr>
        <p:spPr>
          <a:xfrm>
            <a:off x="421111" y="2594716"/>
            <a:ext cx="7344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Q23</a:t>
            </a:r>
          </a:p>
        </p:txBody>
      </p:sp>
      <p:sp>
        <p:nvSpPr>
          <p:cNvPr id="19" name="Rectangle 18"/>
          <p:cNvSpPr/>
          <p:nvPr/>
        </p:nvSpPr>
        <p:spPr>
          <a:xfrm>
            <a:off x="362691" y="5512498"/>
            <a:ext cx="734400" cy="394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Q35</a:t>
            </a:r>
          </a:p>
        </p:txBody>
      </p:sp>
      <p:sp>
        <p:nvSpPr>
          <p:cNvPr id="22" name="Rectangle 21"/>
          <p:cNvSpPr/>
          <p:nvPr/>
        </p:nvSpPr>
        <p:spPr>
          <a:xfrm>
            <a:off x="373745" y="3541617"/>
            <a:ext cx="735042" cy="394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Q28</a:t>
            </a:r>
          </a:p>
        </p:txBody>
      </p:sp>
      <p:sp>
        <p:nvSpPr>
          <p:cNvPr id="23" name="Rectangle 22"/>
          <p:cNvSpPr/>
          <p:nvPr/>
        </p:nvSpPr>
        <p:spPr>
          <a:xfrm>
            <a:off x="383423" y="4594935"/>
            <a:ext cx="734400" cy="394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Q34</a:t>
            </a:r>
          </a:p>
        </p:txBody>
      </p:sp>
    </p:spTree>
    <p:extLst>
      <p:ext uri="{BB962C8B-B14F-4D97-AF65-F5344CB8AC3E}">
        <p14:creationId xmlns:p14="http://schemas.microsoft.com/office/powerpoint/2010/main" val="186471772"/>
      </p:ext>
    </p:extLst>
  </p:cSld>
  <p:clrMapOvr>
    <a:masterClrMapping/>
  </p:clrMapOvr>
</p:sld>
</file>

<file path=ppt/theme/theme1.xml><?xml version="1.0" encoding="utf-8"?>
<a:theme xmlns:a="http://schemas.openxmlformats.org/drawingml/2006/main" name="Stantec">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tec Black &amp; Red">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CB42591F451D4A827289C5745884B9" ma:contentTypeVersion="0" ma:contentTypeDescription="Create a new document." ma:contentTypeScope="" ma:versionID="c5cc063b12c1204ac6b0057bb435f994">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66A2F7-4232-4620-9B2F-4BD0313A51B6}"/>
</file>

<file path=customXml/itemProps2.xml><?xml version="1.0" encoding="utf-8"?>
<ds:datastoreItem xmlns:ds="http://schemas.openxmlformats.org/officeDocument/2006/customXml" ds:itemID="{2E6B8627-36FB-4C20-9DE6-E2441526AE73}"/>
</file>

<file path=customXml/itemProps3.xml><?xml version="1.0" encoding="utf-8"?>
<ds:datastoreItem xmlns:ds="http://schemas.openxmlformats.org/officeDocument/2006/customXml" ds:itemID="{F7314748-E32E-4FFC-B3C6-3D6F04BAB44F}"/>
</file>

<file path=docProps/app.xml><?xml version="1.0" encoding="utf-8"?>
<Properties xmlns="http://schemas.openxmlformats.org/officeDocument/2006/extended-properties" xmlns:vt="http://schemas.openxmlformats.org/officeDocument/2006/docPropsVTypes">
  <Template/>
  <TotalTime>6032</TotalTime>
  <Words>2718</Words>
  <Application>Microsoft Office PowerPoint</Application>
  <PresentationFormat>On-screen Show (4:3)</PresentationFormat>
  <Paragraphs>384</Paragraphs>
  <Slides>36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Century Gothic</vt:lpstr>
      <vt:lpstr>Symbol</vt:lpstr>
      <vt:lpstr>Stantec</vt:lpstr>
      <vt:lpstr>Stantec Black &amp; Red</vt:lpstr>
      <vt:lpstr>PowerPoint Presentation</vt:lpstr>
      <vt:lpstr>PowerPoint Presentation</vt:lpstr>
      <vt:lpstr>Resource Legislation Amendment Bill: Announced 26th November 2015 as Second Phase – First Phase was 2013</vt:lpstr>
      <vt:lpstr>Other Notable Changes Include:</vt:lpstr>
      <vt:lpstr>PowerPoint Presentation</vt:lpstr>
      <vt:lpstr>Submissions Closed 14 March 2016 Submissions on Technical Process Matters included:</vt:lpstr>
      <vt:lpstr>New Zealand Productivity Commission</vt:lpstr>
      <vt:lpstr>New Zealand Productivity Commission</vt:lpstr>
      <vt:lpstr>New Zealand Productivity Commission</vt:lpstr>
      <vt:lpstr>PowerPoint Presentation</vt:lpstr>
      <vt:lpstr>Previoiusly Proposed National Policy Statement on Urban Development Capacity Consultation Document </vt:lpstr>
      <vt:lpstr>PowerPoint Presentation</vt:lpstr>
      <vt:lpstr>PowerPoint Presentation</vt:lpstr>
      <vt:lpstr>PowerPoint Presentation</vt:lpstr>
      <vt:lpstr>PowerPoint Presentation</vt:lpstr>
      <vt:lpstr>Land &amp; Water Forum Fourth Report – Further Key Engineering/Technical Matters to the Earlier Reports – 60 Recommendations</vt:lpstr>
      <vt:lpstr>PowerPoint Presentation</vt:lpstr>
      <vt:lpstr>The Thirty Year New Zealand Infrastructure Plan 2015 </vt:lpstr>
      <vt:lpstr>The Key Challenges</vt:lpstr>
      <vt:lpstr>Response Summaries</vt:lpstr>
      <vt:lpstr>Three Waters – Action Plan Projects</vt:lpstr>
      <vt:lpstr>Three waters and how might current trends play out in 2041</vt:lpstr>
      <vt:lpstr>Climate Change – Background</vt:lpstr>
      <vt:lpstr>Preparing New Zealand for Rising Seas Certainty and Uncertainty November 2015 PCE’s Report</vt:lpstr>
      <vt:lpstr>Marine Waters, Estuaries, Harbours and Oceans What’s happening here?</vt:lpstr>
      <vt:lpstr>PCE’s Review Report on Environment Aotearoa 2015</vt:lpstr>
      <vt:lpstr>Controller and Auditor-General (OAG)</vt:lpstr>
      <vt:lpstr>PowerPoint Presentation</vt:lpstr>
      <vt:lpstr>New Zealand Government  Managing Microbeads in Personal Care Products</vt:lpstr>
      <vt:lpstr>Water New Zealand Good Practice Guide  Beneficial Use of Organic Waste Products on Land  Volume 1: Guide Volume 2: Technical Manual December 2016</vt:lpstr>
      <vt:lpstr>Māori/Iwi – Key Themes from the Initiatives Reviewed</vt:lpstr>
      <vt:lpstr>Presenters Assessment</vt:lpstr>
      <vt:lpstr>Presenters Assessment  cont…</vt:lpstr>
      <vt:lpstr>Presenters Assessment  cont…</vt:lpstr>
      <vt:lpstr>Presenters Assessment  cont…</vt:lpstr>
      <vt:lpstr>PowerPoint Presentation</vt:lpstr>
    </vt:vector>
  </TitlesOfParts>
  <Company>Stantec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Strasheim, Amy</dc:creator>
  <cp:lastModifiedBy>Jacqui Carroll</cp:lastModifiedBy>
  <cp:revision>112</cp:revision>
  <cp:lastPrinted>2017-03-09T21:12:23Z</cp:lastPrinted>
  <dcterms:created xsi:type="dcterms:W3CDTF">2013-08-12T00:44:09Z</dcterms:created>
  <dcterms:modified xsi:type="dcterms:W3CDTF">2017-03-09T23:59:20Z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0x010100CECB42591F451D4A827289C5745884B9</vt:lpwstr>
  </property>
</Properties>
</file>