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4" r:id="rId9"/>
    <p:sldId id="265" r:id="rId10"/>
    <p:sldId id="266" r:id="rId11"/>
    <p:sldId id="270" r:id="rId12"/>
    <p:sldId id="271" r:id="rId13"/>
    <p:sldId id="268" r:id="rId14"/>
    <p:sldId id="273" r:id="rId15"/>
    <p:sldId id="269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59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3635580035255"/>
          <c:y val="2.8350846388103926E-2"/>
          <c:w val="0.57230811665783154"/>
          <c:h val="0.73352282184239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Wellington (Airport)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Sheet1!$L$3:$O$3</c:f>
              <c:numCache>
                <c:formatCode>General</c:formatCode>
                <c:ptCount val="4"/>
                <c:pt idx="0">
                  <c:v>13.6</c:v>
                </c:pt>
                <c:pt idx="1">
                  <c:v>16.2</c:v>
                </c:pt>
                <c:pt idx="2">
                  <c:v>19.8</c:v>
                </c:pt>
                <c:pt idx="3">
                  <c:v>24.9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78-4C6C-905D-348983FBE56E}"/>
            </c:ext>
          </c:extLst>
        </c:ser>
        <c:ser>
          <c:idx val="1"/>
          <c:order val="1"/>
          <c:tx>
            <c:strRef>
              <c:f>Sheet1!$K$4</c:f>
              <c:strCache>
                <c:ptCount val="1"/>
                <c:pt idx="0">
                  <c:v>Wellington (Kelburn)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Sheet1!$L$4:$O$4</c:f>
              <c:numCache>
                <c:formatCode>General</c:formatCode>
                <c:ptCount val="4"/>
                <c:pt idx="0">
                  <c:v>15.7</c:v>
                </c:pt>
                <c:pt idx="1">
                  <c:v>18.600000000000001</c:v>
                </c:pt>
                <c:pt idx="2">
                  <c:v>22.7</c:v>
                </c:pt>
                <c:pt idx="3">
                  <c:v>28.4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78-4C6C-905D-348983FBE56E}"/>
            </c:ext>
          </c:extLst>
        </c:ser>
        <c:ser>
          <c:idx val="2"/>
          <c:order val="2"/>
          <c:tx>
            <c:strRef>
              <c:f>Sheet1!$K$5</c:f>
              <c:strCache>
                <c:ptCount val="1"/>
                <c:pt idx="0">
                  <c:v>Lower Hutt (Maungaraki)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Sheet1!$L$5:$O$5</c:f>
              <c:numCache>
                <c:formatCode>General</c:formatCode>
                <c:ptCount val="4"/>
                <c:pt idx="0">
                  <c:v>16.2</c:v>
                </c:pt>
                <c:pt idx="1">
                  <c:v>19.3</c:v>
                </c:pt>
                <c:pt idx="2">
                  <c:v>23.3</c:v>
                </c:pt>
                <c:pt idx="3">
                  <c:v>29.1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78-4C6C-905D-348983FBE56E}"/>
            </c:ext>
          </c:extLst>
        </c:ser>
        <c:ser>
          <c:idx val="3"/>
          <c:order val="3"/>
          <c:tx>
            <c:strRef>
              <c:f>Sheet1!$K$6</c:f>
              <c:strCache>
                <c:ptCount val="1"/>
                <c:pt idx="0">
                  <c:v>Lower Hutt (Gracefield)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Sheet1!$L$7:$O$7</c:f>
              <c:numCache>
                <c:formatCode>General</c:formatCode>
                <c:ptCount val="4"/>
                <c:pt idx="0">
                  <c:v>15.5</c:v>
                </c:pt>
                <c:pt idx="1">
                  <c:v>18.399999999999999</c:v>
                </c:pt>
                <c:pt idx="2">
                  <c:v>22.3</c:v>
                </c:pt>
                <c:pt idx="3">
                  <c:v>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78-4C6C-905D-348983FBE56E}"/>
            </c:ext>
          </c:extLst>
        </c:ser>
        <c:ser>
          <c:idx val="4"/>
          <c:order val="4"/>
          <c:tx>
            <c:strRef>
              <c:f>Sheet1!$K$7</c:f>
              <c:strCache>
                <c:ptCount val="1"/>
                <c:pt idx="0">
                  <c:v>Upper Hutt (Trentham)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Sheet1!$L$7:$O$7</c:f>
              <c:numCache>
                <c:formatCode>General</c:formatCode>
                <c:ptCount val="4"/>
                <c:pt idx="0">
                  <c:v>15.5</c:v>
                </c:pt>
                <c:pt idx="1">
                  <c:v>18.399999999999999</c:v>
                </c:pt>
                <c:pt idx="2">
                  <c:v>22.3</c:v>
                </c:pt>
                <c:pt idx="3">
                  <c:v>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078-4C6C-905D-348983FBE56E}"/>
            </c:ext>
          </c:extLst>
        </c:ser>
        <c:ser>
          <c:idx val="5"/>
          <c:order val="5"/>
          <c:tx>
            <c:strRef>
              <c:f>Sheet1!$K$8</c:f>
              <c:strCache>
                <c:ptCount val="1"/>
                <c:pt idx="0">
                  <c:v>Upper Hutt (Tennyson St)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Sheet1!$L$8:$O$8</c:f>
              <c:numCache>
                <c:formatCode>General</c:formatCode>
                <c:ptCount val="4"/>
                <c:pt idx="0">
                  <c:v>16.2</c:v>
                </c:pt>
                <c:pt idx="1">
                  <c:v>19.3</c:v>
                </c:pt>
                <c:pt idx="2">
                  <c:v>23.4</c:v>
                </c:pt>
                <c:pt idx="3">
                  <c:v>29.6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078-4C6C-905D-348983FBE56E}"/>
            </c:ext>
          </c:extLst>
        </c:ser>
        <c:ser>
          <c:idx val="6"/>
          <c:order val="6"/>
          <c:tx>
            <c:strRef>
              <c:f>Sheet1!$K$9</c:f>
              <c:strCache>
                <c:ptCount val="1"/>
                <c:pt idx="0">
                  <c:v>Porirua (Titahi Bay)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Sheet1!$L$2:$O$2</c:f>
              <c:numCache>
                <c:formatCode>General</c:formatCode>
                <c:ptCount val="4"/>
                <c:pt idx="0">
                  <c:v>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</c:numCache>
            </c:numRef>
          </c:xVal>
          <c:yVal>
            <c:numRef>
              <c:f>Sheet1!$L$9:$O$9</c:f>
              <c:numCache>
                <c:formatCode>General</c:formatCode>
                <c:ptCount val="4"/>
                <c:pt idx="0">
                  <c:v>13.3</c:v>
                </c:pt>
                <c:pt idx="1">
                  <c:v>15.8</c:v>
                </c:pt>
                <c:pt idx="2">
                  <c:v>19.399999999999999</c:v>
                </c:pt>
                <c:pt idx="3">
                  <c:v>24.6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078-4C6C-905D-348983FBE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00384"/>
        <c:axId val="67602304"/>
      </c:scatterChart>
      <c:valAx>
        <c:axId val="6760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/>
                  <a:t>Percentage</a:t>
                </a:r>
                <a:r>
                  <a:rPr lang="en-NZ" baseline="0"/>
                  <a:t> of 10year rainfall captured (%)</a:t>
                </a:r>
                <a:endParaRPr lang="en-NZ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7602304"/>
        <c:crosses val="autoZero"/>
        <c:crossBetween val="midCat"/>
      </c:valAx>
      <c:valAx>
        <c:axId val="67602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Water Quality Storm (mm)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76003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0B50-62B9-4083-A575-BA6F03503805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3E3D-32EA-4A1E-B49E-3CC63AAE3C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373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19887C-96F3-4428-8DF6-C3EB9E09D333}" type="datetimeFigureOut">
              <a:rPr lang="en-NZ" smtClean="0"/>
              <a:t>10/03/2017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561F9C-2EBC-4E62-91F9-DD95DB10CC82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Developing a Technical Guide for Water Sensitive Urban Design</a:t>
            </a:r>
            <a:br>
              <a:rPr lang="en-NZ" dirty="0"/>
            </a:br>
            <a:r>
              <a:rPr lang="en-NZ" sz="2800" dirty="0"/>
              <a:t>Wellington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16 March 2017</a:t>
            </a:r>
          </a:p>
        </p:txBody>
      </p:sp>
    </p:spTree>
    <p:extLst>
      <p:ext uri="{BB962C8B-B14F-4D97-AF65-F5344CB8AC3E}">
        <p14:creationId xmlns:p14="http://schemas.microsoft.com/office/powerpoint/2010/main" val="143624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Current TP10 Design Basis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2187436"/>
            <a:ext cx="8424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19" y="2348880"/>
            <a:ext cx="4105824" cy="27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03993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dirty="0"/>
              <a:t>1/3 of a 2 year event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5811" y="3039934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dirty="0"/>
              <a:t>capture of 80% of all runoff on long-term runoff volume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4" t="44291" r="14727" b="43739"/>
          <a:stretch/>
        </p:blipFill>
        <p:spPr bwMode="auto">
          <a:xfrm>
            <a:off x="4436519" y="5267862"/>
            <a:ext cx="4506012" cy="119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4344532"/>
            <a:ext cx="2148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dirty="0"/>
              <a:t>capture of 80% of all runoff on long-term runoff volume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2360" y="435019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dirty="0"/>
              <a:t>=   remove 75% 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87185" y="6438374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sz="1400" dirty="0" err="1"/>
              <a:t>Urbonas</a:t>
            </a:r>
            <a:r>
              <a:rPr lang="en-NZ" sz="1400" dirty="0"/>
              <a:t> et al 1990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9982" y="4960085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sz="1400" dirty="0" err="1"/>
              <a:t>Guo</a:t>
            </a:r>
            <a:r>
              <a:rPr lang="en-NZ" sz="1400" dirty="0"/>
              <a:t> and </a:t>
            </a:r>
            <a:r>
              <a:rPr lang="en-NZ" sz="1400" dirty="0" err="1"/>
              <a:t>Urbonas</a:t>
            </a:r>
            <a:r>
              <a:rPr lang="en-NZ" sz="1400" dirty="0"/>
              <a:t> 1996</a:t>
            </a:r>
          </a:p>
        </p:txBody>
      </p:sp>
    </p:spTree>
    <p:extLst>
      <p:ext uri="{BB962C8B-B14F-4D97-AF65-F5344CB8AC3E}">
        <p14:creationId xmlns:p14="http://schemas.microsoft.com/office/powerpoint/2010/main" val="5504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3662"/>
            <a:ext cx="5976664" cy="2033774"/>
          </a:xfrm>
        </p:spPr>
        <p:txBody>
          <a:bodyPr>
            <a:normAutofit/>
          </a:bodyPr>
          <a:lstStyle/>
          <a:p>
            <a:r>
              <a:rPr lang="en-NZ" dirty="0"/>
              <a:t>Current TP10 Design Basis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532" y="2187436"/>
            <a:ext cx="8424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104661" y="260293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dirty="0"/>
              <a:t>Analysis of TP10 design basis for Auckland Unitary Plan: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7000"/>
            <a:ext cx="5141131" cy="20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23" y="4221088"/>
            <a:ext cx="3121477" cy="23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79" y="404664"/>
            <a:ext cx="1932963" cy="285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608675" y="2787600"/>
            <a:ext cx="1195573" cy="641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36096" y="4581128"/>
            <a:ext cx="1368152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3662"/>
            <a:ext cx="5976664" cy="2033774"/>
          </a:xfrm>
        </p:spPr>
        <p:txBody>
          <a:bodyPr>
            <a:normAutofit/>
          </a:bodyPr>
          <a:lstStyle/>
          <a:p>
            <a:r>
              <a:rPr lang="en-NZ" dirty="0"/>
              <a:t>Current TP10 Design Basis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532" y="2187436"/>
            <a:ext cx="8424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104661" y="260293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NZ" dirty="0"/>
              <a:t>Analysis of TP10 design basis for Auckland Unitary Plan: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79" y="404664"/>
            <a:ext cx="1932963" cy="285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108299"/>
            <a:ext cx="5352258" cy="252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5608675" y="2787600"/>
            <a:ext cx="1195573" cy="641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32" y="3657534"/>
            <a:ext cx="3296294" cy="250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436096" y="4581128"/>
            <a:ext cx="1368152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7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Current Thoughts</a:t>
            </a:r>
          </a:p>
        </p:txBody>
      </p:sp>
      <p:sp>
        <p:nvSpPr>
          <p:cNvPr id="3" name="Oval 2"/>
          <p:cNvSpPr/>
          <p:nvPr/>
        </p:nvSpPr>
        <p:spPr>
          <a:xfrm>
            <a:off x="71500" y="3273324"/>
            <a:ext cx="1656184" cy="129692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/>
          <p:cNvSpPr txBox="1"/>
          <p:nvPr/>
        </p:nvSpPr>
        <p:spPr>
          <a:xfrm>
            <a:off x="179512" y="356309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Hydrological Analysis</a:t>
            </a:r>
          </a:p>
        </p:txBody>
      </p:sp>
      <p:sp>
        <p:nvSpPr>
          <p:cNvPr id="9" name="Oval 8"/>
          <p:cNvSpPr/>
          <p:nvPr/>
        </p:nvSpPr>
        <p:spPr>
          <a:xfrm>
            <a:off x="2267744" y="4389204"/>
            <a:ext cx="23042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17246" y="4155965"/>
            <a:ext cx="1103296" cy="6411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51762" y="2337220"/>
            <a:ext cx="230425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506198" y="4725144"/>
            <a:ext cx="18449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Rainfall intensity that 90% of storms are less than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75656" y="3140968"/>
            <a:ext cx="876106" cy="432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57796" y="2702423"/>
            <a:ext cx="169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Rainfall depth that 90% of storms are less than</a:t>
            </a:r>
          </a:p>
        </p:txBody>
      </p:sp>
      <p:sp>
        <p:nvSpPr>
          <p:cNvPr id="29" name="Oval 28"/>
          <p:cNvSpPr/>
          <p:nvPr/>
        </p:nvSpPr>
        <p:spPr>
          <a:xfrm>
            <a:off x="4938045" y="2421084"/>
            <a:ext cx="2304256" cy="187220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TextBox 29"/>
          <p:cNvSpPr txBox="1"/>
          <p:nvPr/>
        </p:nvSpPr>
        <p:spPr>
          <a:xfrm>
            <a:off x="5374673" y="2725437"/>
            <a:ext cx="169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Device Performance</a:t>
            </a:r>
          </a:p>
          <a:p>
            <a:r>
              <a:rPr lang="en-NZ" b="1" dirty="0">
                <a:solidFill>
                  <a:schemeClr val="bg1"/>
                </a:solidFill>
              </a:rPr>
              <a:t>(Area based </a:t>
            </a:r>
            <a:r>
              <a:rPr lang="en-NZ" b="1" dirty="0" err="1">
                <a:solidFill>
                  <a:schemeClr val="bg1"/>
                </a:solidFill>
              </a:rPr>
              <a:t>eg</a:t>
            </a:r>
            <a:r>
              <a:rPr lang="en-NZ" b="1" dirty="0">
                <a:solidFill>
                  <a:schemeClr val="bg1"/>
                </a:solidFill>
              </a:rPr>
              <a:t> Wetlands)</a:t>
            </a:r>
          </a:p>
        </p:txBody>
      </p:sp>
      <p:sp>
        <p:nvSpPr>
          <p:cNvPr id="32" name="Oval 31"/>
          <p:cNvSpPr/>
          <p:nvPr/>
        </p:nvSpPr>
        <p:spPr>
          <a:xfrm>
            <a:off x="4938045" y="4389204"/>
            <a:ext cx="2304256" cy="187220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>
                <a:solidFill>
                  <a:schemeClr val="bg1"/>
                </a:solidFill>
              </a:rPr>
              <a:t>Device Performance</a:t>
            </a:r>
          </a:p>
          <a:p>
            <a:r>
              <a:rPr lang="en-NZ" b="1" dirty="0">
                <a:solidFill>
                  <a:schemeClr val="bg1"/>
                </a:solidFill>
              </a:rPr>
              <a:t>(Area based g </a:t>
            </a:r>
            <a:r>
              <a:rPr lang="en-NZ" b="1" dirty="0" err="1">
                <a:solidFill>
                  <a:schemeClr val="bg1"/>
                </a:solidFill>
              </a:rPr>
              <a:t>Raingardens</a:t>
            </a:r>
            <a:r>
              <a:rPr lang="en-NZ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72000" y="5305868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164289" y="3563097"/>
            <a:ext cx="1979712" cy="2026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56018" y="3249266"/>
            <a:ext cx="6360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24328" y="3682394"/>
            <a:ext cx="1692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Ratio of treatment device to effective impervious areas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948264" y="3573409"/>
            <a:ext cx="792088" cy="3967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804248" y="4725144"/>
            <a:ext cx="72008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4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Initial Steps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473972"/>
              </p:ext>
            </p:extLst>
          </p:nvPr>
        </p:nvGraphicFramePr>
        <p:xfrm>
          <a:off x="1671637" y="2636912"/>
          <a:ext cx="580072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15616" y="5589240"/>
            <a:ext cx="509306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/>
              <a:t>One workshop with interested consultants held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/>
              <a:t>Second workshop with wider teams proposed</a:t>
            </a:r>
          </a:p>
        </p:txBody>
      </p:sp>
    </p:spTree>
    <p:extLst>
      <p:ext uri="{BB962C8B-B14F-4D97-AF65-F5344CB8AC3E}">
        <p14:creationId xmlns:p14="http://schemas.microsoft.com/office/powerpoint/2010/main" val="211061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Contaminants of Concern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89822"/>
              </p:ext>
            </p:extLst>
          </p:nvPr>
        </p:nvGraphicFramePr>
        <p:xfrm>
          <a:off x="1559876" y="386104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Melbourne Approach: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Also Get: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80%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Zn,</a:t>
                      </a:r>
                      <a:r>
                        <a:rPr lang="en-NZ" baseline="0" dirty="0"/>
                        <a:t> Cu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45% 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Microbiological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45% 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38608" y="2780928"/>
            <a:ext cx="6217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dirty="0"/>
              <a:t>Likely to include SS, Zn, Cu and possibly TN in Porirua; TP in streams</a:t>
            </a:r>
          </a:p>
        </p:txBody>
      </p:sp>
    </p:spTree>
    <p:extLst>
      <p:ext uri="{BB962C8B-B14F-4D97-AF65-F5344CB8AC3E}">
        <p14:creationId xmlns:p14="http://schemas.microsoft.com/office/powerpoint/2010/main" val="93374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880" y="2636912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We have an opportunity to lift the standard of WSUD in Wellington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We will  be drawing from other NZ approaches, but probably with some twists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Likely to be more that Suspended Solids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We think there is an opportunity to go smaller but focus on the quality of construction and maintenance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27986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880" y="2636912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Background and project drivers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Water sensitive urban design and Wellington examples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 err="1"/>
              <a:t>Whaitua</a:t>
            </a:r>
            <a:r>
              <a:rPr lang="en-NZ" sz="2400" dirty="0"/>
              <a:t> and NPS freshwater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Existing NZ approaches to WSUD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Our proposed approach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Other approaches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Conclusion and questions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92572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Where we work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95116"/>
            <a:ext cx="6565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661248"/>
            <a:ext cx="70567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500" dirty="0"/>
              <a:t>5 of the 9 councils have centralised 3 waters with Wellington Water</a:t>
            </a:r>
          </a:p>
        </p:txBody>
      </p:sp>
    </p:spTree>
    <p:extLst>
      <p:ext uri="{BB962C8B-B14F-4D97-AF65-F5344CB8AC3E}">
        <p14:creationId xmlns:p14="http://schemas.microsoft.com/office/powerpoint/2010/main" val="231003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/>
              <a:t>Project Drivers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2696"/>
            <a:ext cx="1762276" cy="1010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880" y="2636912"/>
            <a:ext cx="81369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Lift WSUD design standards in Wellington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Avoid expensive failures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Make it easier for developers to use WSUD approaches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Building block for addressing water quality issues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Promote WSUD (Environmental, Economic, Aesthetic, Education)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25590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9684"/>
          </a:xfrm>
        </p:spPr>
        <p:txBody>
          <a:bodyPr>
            <a:normAutofit fontScale="90000"/>
          </a:bodyPr>
          <a:lstStyle/>
          <a:p>
            <a:pPr algn="l"/>
            <a:br>
              <a:rPr lang="en-NZ" dirty="0"/>
            </a:br>
            <a:r>
              <a:rPr lang="en-NZ" dirty="0"/>
              <a:t>What is water sensitive urban design?</a:t>
            </a:r>
            <a:br>
              <a:rPr lang="en-NZ" dirty="0"/>
            </a:br>
            <a:endParaRPr lang="en-NZ" dirty="0"/>
          </a:p>
        </p:txBody>
      </p:sp>
      <p:pic>
        <p:nvPicPr>
          <p:cNvPr id="1026" name="Picture 2" descr="https://watersensitivecities.org.au/wp-content/uploads/2016/09/03_image-735x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" y="1916832"/>
            <a:ext cx="4998555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 b="57843"/>
          <a:stretch/>
        </p:blipFill>
        <p:spPr bwMode="auto">
          <a:xfrm>
            <a:off x="5035067" y="3687416"/>
            <a:ext cx="4108933" cy="3153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5590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Wellington Area WSUDs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7242"/>
            <a:ext cx="3601418" cy="3601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b="36770"/>
          <a:stretch/>
        </p:blipFill>
        <p:spPr bwMode="auto">
          <a:xfrm>
            <a:off x="4644008" y="1629181"/>
            <a:ext cx="3463835" cy="225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1" b="26987"/>
          <a:stretch/>
        </p:blipFill>
        <p:spPr bwMode="auto">
          <a:xfrm>
            <a:off x="4644008" y="4005065"/>
            <a:ext cx="3525832" cy="261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4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Examples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3" y="1412776"/>
            <a:ext cx="6048672" cy="2773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b="26575"/>
          <a:stretch/>
        </p:blipFill>
        <p:spPr bwMode="auto">
          <a:xfrm>
            <a:off x="4876800" y="4293096"/>
            <a:ext cx="4040485" cy="242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53704"/>
            <a:ext cx="2304256" cy="242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Legal Background and </a:t>
            </a:r>
            <a:r>
              <a:rPr lang="en-NZ" dirty="0" err="1"/>
              <a:t>Whaitua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565880" y="2636912"/>
            <a:ext cx="81369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Proposed Natural Resources Plan was notified in July 2015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PNRP hearings will start in April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5 </a:t>
            </a:r>
            <a:r>
              <a:rPr lang="en-NZ" sz="2400" dirty="0" err="1"/>
              <a:t>Whaitua</a:t>
            </a:r>
            <a:r>
              <a:rPr lang="en-NZ" sz="2400" dirty="0"/>
              <a:t> identified for the region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Porirua </a:t>
            </a:r>
            <a:r>
              <a:rPr lang="en-NZ" sz="2400" dirty="0" err="1"/>
              <a:t>Whaitua</a:t>
            </a:r>
            <a:r>
              <a:rPr lang="en-NZ" sz="2400" dirty="0"/>
              <a:t> in full swing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Wellington </a:t>
            </a:r>
            <a:r>
              <a:rPr lang="en-NZ" sz="2400" dirty="0" err="1"/>
              <a:t>Whaitua</a:t>
            </a:r>
            <a:r>
              <a:rPr lang="en-NZ" sz="2400" dirty="0"/>
              <a:t> (including Hutt Valley) will start in Nov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 err="1"/>
              <a:t>Whaitua</a:t>
            </a:r>
            <a:r>
              <a:rPr lang="en-NZ" sz="2400" dirty="0"/>
              <a:t> will determine the outcomes we are trying to achieve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7465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r>
              <a:rPr lang="en-NZ" dirty="0"/>
              <a:t>New </a:t>
            </a:r>
            <a:r>
              <a:rPr lang="en-NZ"/>
              <a:t>Zealand Approaches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65880" y="2636912"/>
            <a:ext cx="8136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Auckland TP10/ TP108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Christchurch guideline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NZTA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Hamilton and Nelson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Most approaches based on USA methods from Maryland and Delaware (Earl Shaver)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133606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B42591F451D4A827289C5745884B9" ma:contentTypeVersion="0" ma:contentTypeDescription="Create a new document." ma:contentTypeScope="" ma:versionID="c5cc063b12c1204ac6b0057bb435f9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47C287-7FAC-429F-B37D-5FC17698CFC2}"/>
</file>

<file path=customXml/itemProps2.xml><?xml version="1.0" encoding="utf-8"?>
<ds:datastoreItem xmlns:ds="http://schemas.openxmlformats.org/officeDocument/2006/customXml" ds:itemID="{3EA0D379-EA3F-4AE0-A5E6-F45C6172B899}"/>
</file>

<file path=customXml/itemProps3.xml><?xml version="1.0" encoding="utf-8"?>
<ds:datastoreItem xmlns:ds="http://schemas.openxmlformats.org/officeDocument/2006/customXml" ds:itemID="{5689FC6F-A9A4-4960-A846-0ECF979158F4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2219</TotalTime>
  <Words>417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Symbol</vt:lpstr>
      <vt:lpstr>Waveform</vt:lpstr>
      <vt:lpstr>Developing a Technical Guide for Water Sensitive Urban Design Wellington Water</vt:lpstr>
      <vt:lpstr>Overview</vt:lpstr>
      <vt:lpstr>Where we work</vt:lpstr>
      <vt:lpstr>Project Drivers</vt:lpstr>
      <vt:lpstr> What is water sensitive urban design? </vt:lpstr>
      <vt:lpstr>Wellington Area WSUDs</vt:lpstr>
      <vt:lpstr>Examples</vt:lpstr>
      <vt:lpstr>Legal Background and Whaitua</vt:lpstr>
      <vt:lpstr>New Zealand Approaches</vt:lpstr>
      <vt:lpstr>Current TP10 Design Basis</vt:lpstr>
      <vt:lpstr>Current TP10 Design Basis</vt:lpstr>
      <vt:lpstr>Current TP10 Design Basis</vt:lpstr>
      <vt:lpstr>Our Current Thoughts</vt:lpstr>
      <vt:lpstr>Initial Steps</vt:lpstr>
      <vt:lpstr>Contaminants of Concern</vt:lpstr>
      <vt:lpstr>Conclusions</vt:lpstr>
    </vt:vector>
  </TitlesOfParts>
  <Company>Capacity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Wellington Water Forum Workshop</dc:title>
  <dc:creator>Capture - Win7 Ent SP1 x86</dc:creator>
  <cp:lastModifiedBy>Jacqui Carroll</cp:lastModifiedBy>
  <cp:revision>72</cp:revision>
  <cp:lastPrinted>2017-02-22T01:01:22Z</cp:lastPrinted>
  <dcterms:created xsi:type="dcterms:W3CDTF">2017-02-06T20:05:32Z</dcterms:created>
  <dcterms:modified xsi:type="dcterms:W3CDTF">2017-03-09T21:00:15Z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0x010100CECB42591F451D4A827289C5745884B9</vt:lpwstr>
  </property>
</Properties>
</file>