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</p:sldMasterIdLst>
  <p:notesMasterIdLst>
    <p:notesMasterId r:id="rId28"/>
  </p:notesMasterIdLst>
  <p:handoutMasterIdLst>
    <p:handoutMasterId r:id="rId29"/>
  </p:handoutMasterIdLst>
  <p:sldIdLst>
    <p:sldId id="258" r:id="rId6"/>
    <p:sldId id="280" r:id="rId7"/>
    <p:sldId id="276" r:id="rId8"/>
    <p:sldId id="265" r:id="rId9"/>
    <p:sldId id="288" r:id="rId10"/>
    <p:sldId id="289" r:id="rId11"/>
    <p:sldId id="287" r:id="rId12"/>
    <p:sldId id="279" r:id="rId13"/>
    <p:sldId id="281" r:id="rId14"/>
    <p:sldId id="282" r:id="rId15"/>
    <p:sldId id="283" r:id="rId16"/>
    <p:sldId id="284" r:id="rId17"/>
    <p:sldId id="285" r:id="rId18"/>
    <p:sldId id="286" r:id="rId19"/>
    <p:sldId id="290" r:id="rId20"/>
    <p:sldId id="291" r:id="rId21"/>
    <p:sldId id="297" r:id="rId22"/>
    <p:sldId id="295" r:id="rId23"/>
    <p:sldId id="296" r:id="rId24"/>
    <p:sldId id="294" r:id="rId25"/>
    <p:sldId id="292" r:id="rId26"/>
    <p:sldId id="263" r:id="rId27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2">
          <p15:clr>
            <a:srgbClr val="A4A3A4"/>
          </p15:clr>
        </p15:guide>
        <p15:guide id="2" pos="4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B9"/>
    <a:srgbClr val="120C99"/>
    <a:srgbClr val="F01730"/>
    <a:srgbClr val="15A3DC"/>
    <a:srgbClr val="999999"/>
    <a:srgbClr val="E92B3D"/>
    <a:srgbClr val="16318A"/>
    <a:srgbClr val="16A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86427" autoAdjust="0"/>
  </p:normalViewPr>
  <p:slideViewPr>
    <p:cSldViewPr snapToGrid="0" snapToObjects="1">
      <p:cViewPr varScale="1">
        <p:scale>
          <a:sx n="59" d="100"/>
          <a:sy n="59" d="100"/>
        </p:scale>
        <p:origin x="820" y="44"/>
      </p:cViewPr>
      <p:guideLst>
        <p:guide orient="horz" pos="4102"/>
        <p:guide pos="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20" y="16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4864BAE-2471-446E-B161-C0C9E16152E7}" type="datetimeFigureOut">
              <a:rPr lang="en-US" altLang="en-US"/>
              <a:pPr>
                <a:defRPr/>
              </a:pPr>
              <a:t>3/13/2017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C409174-12D4-493D-8F25-48F6BC3445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132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3518C4E-01FC-4B5F-8506-5C4AB221C807}" type="datetimeFigureOut">
              <a:rPr lang="en-US" altLang="en-US"/>
              <a:pPr>
                <a:defRPr/>
              </a:pPr>
              <a:t>3/13/2017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  <a:endParaRPr lang="en-US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160382FC-C234-40FC-A003-5F780168E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88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4659BEA-4133-4FAB-B9F3-778103AAF5A9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675D7DC9-A011-49FA-9F76-BDDBB4D38F92}" type="slidenum">
              <a:rPr lang="en-GB" alt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NZ" altLang="en-US"/>
              <a:t>40% of our water comes from the Waiwhetu Aquifer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From Taita Gorge to harbour mouth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Naturally pressurised (artesian) from Melling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70 m. thick at western edge to 20 m. at east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Secure’ source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Naturally safe 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8 wells near Waterloo</a:t>
            </a:r>
          </a:p>
          <a:p>
            <a:pPr>
              <a:buFontTx/>
              <a:buChar char="•"/>
              <a:defRPr/>
            </a:pPr>
            <a:r>
              <a:rPr lang="en-GB" altLang="en-US"/>
              <a:t>3 wells at Gear Island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4D10B37C-82D5-4B38-B09A-F9E86411376D}" type="slidenum">
              <a:rPr lang="en-GB" alt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NZ" altLang="en-US"/>
              <a:t>Design capacity 140 ML/d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Production average 60 ML/d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40% of annual supply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‘A1’ grading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3600 ML off-river storage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Built 1980-1987</a:t>
            </a:r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08695715-1978-421F-BDC2-B6787320459D}" type="slidenum">
              <a:rPr lang="en-GB" alt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NZ" altLang="en-US"/>
              <a:t>Design capacity 115 ML/d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Production 60 ML/d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40% of supply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‘B’ grading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Built 1981</a:t>
            </a:r>
            <a:endParaRPr lang="en-GB" altLang="en-US"/>
          </a:p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6AD62424-434C-46F3-BBFE-6F38BC00A10A}" type="slidenum">
              <a:rPr lang="en-GB" alt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NZ" altLang="en-US"/>
              <a:t>Design capacity 60 ML/d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Production 30 ML/d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20% of supply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‘A1’ grading</a:t>
            </a:r>
          </a:p>
          <a:p>
            <a:pPr>
              <a:buFontTx/>
              <a:buChar char="•"/>
              <a:defRPr/>
            </a:pPr>
            <a:r>
              <a:rPr lang="en-NZ" altLang="en-US"/>
              <a:t>Built 1993</a:t>
            </a:r>
            <a:endParaRPr lang="en-GB" altLang="en-US"/>
          </a:p>
          <a:p>
            <a:pPr>
              <a:defRPr/>
            </a:pPr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9B3F5CF-1B61-41B3-977C-51732098287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2A7B840F-B38A-488B-ADFB-347C8D050EE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51B51AD-3489-44E3-9981-A59CB4C3850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849E67-49A0-429D-BC80-F03764249C4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7514505-B673-478E-A3E2-C5B2B06B4AD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0019BC5C-972B-4744-B25A-77BEFDABDEA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5286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/>
              <a:t>Objectives</a:t>
            </a:r>
          </a:p>
          <a:p>
            <a:endParaRPr lang="en-NZ" altLang="en-US"/>
          </a:p>
          <a:p>
            <a:r>
              <a:rPr lang="en-NZ" altLang="en-US"/>
              <a:t>Reflect on resilience</a:t>
            </a:r>
          </a:p>
          <a:p>
            <a:r>
              <a:rPr lang="en-NZ" altLang="en-US"/>
              <a:t>Reflect on standards we have adopted</a:t>
            </a:r>
          </a:p>
          <a:p>
            <a:endParaRPr lang="en-NZ" altLang="en-US"/>
          </a:p>
          <a:p>
            <a:endParaRPr lang="en-NZ" altLang="en-US"/>
          </a:p>
          <a:p>
            <a:r>
              <a:rPr lang="en-NZ" altLang="en-US"/>
              <a:t>Not included</a:t>
            </a:r>
          </a:p>
          <a:p>
            <a:pPr eaLnBrk="1" hangingPunct="1">
              <a:spcBef>
                <a:spcPct val="0"/>
              </a:spcBef>
            </a:pPr>
            <a:endParaRPr lang="en-NZ" altLang="en-US"/>
          </a:p>
          <a:p>
            <a:pPr eaLnBrk="1" hangingPunct="1">
              <a:spcBef>
                <a:spcPct val="0"/>
              </a:spcBef>
            </a:pPr>
            <a:r>
              <a:rPr lang="en-NZ" altLang="en-US"/>
              <a:t>Future planning and prioritisation for individual Councils  is the subject of a regional seismic resilience project being carried out to input into the next LTP.</a:t>
            </a:r>
          </a:p>
          <a:p>
            <a:endParaRPr lang="en-NZ" altLang="en-US"/>
          </a:p>
          <a:p>
            <a:endParaRPr lang="en-NZ" altLang="en-US"/>
          </a:p>
          <a:p>
            <a:endParaRPr lang="en-NZ" altLang="en-US"/>
          </a:p>
          <a:p>
            <a:endParaRPr lang="en-NZ" altLang="en-US"/>
          </a:p>
          <a:p>
            <a:endParaRPr lang="en-NZ" altLang="en-US"/>
          </a:p>
          <a:p>
            <a:endParaRPr lang="en-NZ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EBC13E-5732-43E5-8B70-64E865F2CFCE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NZ" altLang="en-US"/>
              <a:t>Non structural liners- CIPP (no ductility/ strong bond to host pipe) is not used, thin walled PE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Close fit PVC liners (Duraliner) and butt welded PE lining systems in non-continuous pipelines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Swage liners need to cut back host pipe and reduce its strength as well as high chance of dame of the swaged pipe.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Swage lining- PE is drawn through a die to temporarily reduce its lining- high pipe and lining friction.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Slip liners are isolated from the lining and host pipe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Butt welded PVC pipe to slip line water mains e.g. notch sensitivity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48434FB-03B9-4E34-926A-20F83373BA5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BADFE8D-32A9-4E2A-970D-BADD7D775AF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5404E09-FA24-477E-8D6B-3770949B3E9E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NZ" altLang="en-US"/>
              <a:t>Wellington water formed  2 years ago…..CCO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5 Councils…………………..400,000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3 waters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3000km of water pipes</a:t>
            </a:r>
          </a:p>
          <a:p>
            <a:pPr marL="228600" indent="-228600">
              <a:buFontTx/>
              <a:buAutoNum type="arabicPeriod"/>
            </a:pPr>
            <a:r>
              <a:rPr lang="en-NZ" altLang="en-US"/>
              <a:t>140 reservoirs</a:t>
            </a:r>
          </a:p>
          <a:p>
            <a:pPr marL="228600" indent="-228600"/>
            <a:endParaRPr lang="en-NZ" altLang="en-US"/>
          </a:p>
          <a:p>
            <a:pPr marL="228600" indent="-228600">
              <a:buFontTx/>
              <a:buAutoNum type="arabicPeriod"/>
            </a:pPr>
            <a:endParaRPr lang="en-NZ" altLang="en-US"/>
          </a:p>
          <a:p>
            <a:pPr marL="228600" indent="-228600">
              <a:buFontTx/>
              <a:buAutoNum type="arabicPeriod"/>
            </a:pPr>
            <a:endParaRPr lang="en-NZ" altLang="en-US"/>
          </a:p>
          <a:p>
            <a:pPr marL="228600" indent="-228600">
              <a:buFontTx/>
              <a:buAutoNum type="arabicPeriod"/>
            </a:pPr>
            <a:endParaRPr lang="en-NZ" altLang="en-US"/>
          </a:p>
          <a:p>
            <a:pPr marL="228600" indent="-228600">
              <a:buFontTx/>
              <a:buAutoNum type="arabicPeriod"/>
            </a:pPr>
            <a:r>
              <a:rPr lang="en-NZ" altLang="en-US"/>
              <a:t>USE NEXT SLIDE  for supply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EE4CFCC-F2EC-4D14-882D-BF00828B6F9D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 b="1"/>
              <a:t>4 water treatment plants</a:t>
            </a:r>
          </a:p>
          <a:p>
            <a:endParaRPr lang="en-NZ" altLang="en-US"/>
          </a:p>
          <a:p>
            <a:r>
              <a:rPr lang="en-NZ" altLang="en-US" b="1"/>
              <a:t>Te Marua WTP- ornage/red</a:t>
            </a:r>
          </a:p>
          <a:p>
            <a:endParaRPr lang="en-NZ" altLang="en-US"/>
          </a:p>
          <a:p>
            <a:r>
              <a:rPr lang="en-NZ" altLang="en-US"/>
              <a:t>surface water from Hutt river, direct filtration /clarifier</a:t>
            </a:r>
          </a:p>
          <a:p>
            <a:r>
              <a:rPr lang="en-NZ" altLang="en-US"/>
              <a:t>100/140MLD 60%</a:t>
            </a:r>
          </a:p>
          <a:p>
            <a:endParaRPr lang="en-NZ" altLang="en-US"/>
          </a:p>
          <a:p>
            <a:r>
              <a:rPr lang="en-NZ" altLang="en-US" b="1"/>
              <a:t>Waterloo- yellow</a:t>
            </a:r>
          </a:p>
          <a:p>
            <a:r>
              <a:rPr lang="en-NZ" altLang="en-US"/>
              <a:t>up to 115MLD from 8 bores across Hutt Valley- Queensgate Mall to  Waterloo rail interchange- 30/70%</a:t>
            </a:r>
          </a:p>
          <a:p>
            <a:r>
              <a:rPr lang="en-NZ" altLang="en-US"/>
              <a:t>pH correct/unchlorinated</a:t>
            </a:r>
          </a:p>
          <a:p>
            <a:endParaRPr lang="en-NZ" altLang="en-US"/>
          </a:p>
          <a:p>
            <a:r>
              <a:rPr lang="en-NZ" altLang="en-US" b="1"/>
              <a:t>Gear Island –</a:t>
            </a:r>
          </a:p>
          <a:p>
            <a:endParaRPr lang="en-NZ" altLang="en-US"/>
          </a:p>
          <a:p>
            <a:r>
              <a:rPr lang="en-NZ" altLang="en-US" b="1"/>
              <a:t>Wainuiomata- blue</a:t>
            </a:r>
          </a:p>
          <a:p>
            <a:r>
              <a:rPr lang="en-NZ" altLang="en-US"/>
              <a:t>60MLD DAF plant gravity supply to Wellington and Wainuiomata (Hutt)</a:t>
            </a:r>
          </a:p>
          <a:p>
            <a:endParaRPr lang="en-NZ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39F53FB-BB23-49D7-B34A-82D859EC12F3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D9722980-A482-4901-BD6C-B7A41D59063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7C0A63F-7E15-47D0-8DD0-B59337730F9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73DFD70-B252-4C39-8B9D-8269EFB659B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/>
              <a:t>Supply</a:t>
            </a:r>
          </a:p>
          <a:p>
            <a:endParaRPr lang="en-NZ" altLang="en-US"/>
          </a:p>
          <a:p>
            <a:r>
              <a:rPr lang="en-NZ" altLang="en-US"/>
              <a:t>50,000 million litres/year</a:t>
            </a:r>
          </a:p>
          <a:p>
            <a:r>
              <a:rPr lang="en-NZ" altLang="en-US"/>
              <a:t>220 litres/head domestic</a:t>
            </a:r>
          </a:p>
          <a:p>
            <a:r>
              <a:rPr lang="en-NZ" altLang="en-US"/>
              <a:t>340l/hd/day gross</a:t>
            </a:r>
          </a:p>
          <a:p>
            <a:r>
              <a:rPr lang="en-NZ" altLang="en-US"/>
              <a:t>130ML/day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ACDFC1-89BA-4649-9344-2F46F9E3AFAC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7D8A5F0B-8682-4E8C-824A-5147C428EADB}" type="slidenum">
              <a:rPr lang="en-GB" altLang="en-US" smtClean="0">
                <a:latin typeface="Times New Roman" pitchFamily="18" charset="0"/>
              </a:rPr>
              <a:pPr>
                <a:defRPr/>
              </a:pPr>
              <a:t>9</a:t>
            </a:fld>
            <a:endParaRPr lang="en-GB" altLang="en-U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NZ" altLang="en-US"/>
              <a:t>60% of our water comes from rivers</a:t>
            </a:r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_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525"/>
            <a:ext cx="913765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687705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9"/>
          <p:cNvSpPr>
            <a:spLocks noGrp="1"/>
          </p:cNvSpPr>
          <p:nvPr>
            <p:ph sz="quarter" idx="10"/>
          </p:nvPr>
        </p:nvSpPr>
        <p:spPr>
          <a:xfrm>
            <a:off x="607837" y="2596445"/>
            <a:ext cx="2687107" cy="280105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>
                <a:latin typeface="Calibri"/>
                <a:cs typeface="Calibri"/>
              </a:defRPr>
            </a:lvl1pPr>
            <a:lvl2pPr marL="0" indent="0">
              <a:buFontTx/>
              <a:buNone/>
              <a:defRPr sz="1800" b="1" i="0" baseline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585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607837" y="2596445"/>
            <a:ext cx="2687107" cy="280105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 baseline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1800" b="1" i="0">
                <a:solidFill>
                  <a:srgbClr val="00B0B9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508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175"/>
            <a:ext cx="9140825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6323013"/>
            <a:ext cx="20605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1663" y="451557"/>
            <a:ext cx="7936441" cy="84666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24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01663" y="1573213"/>
            <a:ext cx="7942262" cy="4397375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2400"/>
            </a:lvl1pPr>
            <a:lvl2pPr marL="342000" indent="-342900">
              <a:buFont typeface="Arial"/>
              <a:buChar char="•"/>
              <a:defRPr sz="2400"/>
            </a:lvl2pPr>
            <a:lvl3pPr marL="0" indent="0">
              <a:buFontTx/>
              <a:buNone/>
              <a:defRPr sz="1200">
                <a:solidFill>
                  <a:srgbClr val="999999"/>
                </a:solidFill>
              </a:defRPr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556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1447E-5CAE-48D7-B5BF-A021E24F54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78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A97A6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16687C7-AE3F-44CF-ADD2-F6B955AFFE82}" type="datetimeFigureOut">
              <a:rPr lang="en-US" altLang="en-US"/>
              <a:pPr>
                <a:defRPr/>
              </a:pPr>
              <a:t>3/13/2017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A97A6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7A6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ECB764B-27D4-442B-8D12-B3889D068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libri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 txBox="1">
            <a:spLocks/>
          </p:cNvSpPr>
          <p:nvPr/>
        </p:nvSpPr>
        <p:spPr bwMode="auto">
          <a:xfrm>
            <a:off x="566738" y="1909763"/>
            <a:ext cx="30099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3200"/>
              </a:lnSpc>
              <a:buFontTx/>
              <a:buNone/>
            </a:pPr>
            <a:r>
              <a:rPr lang="en-US" altLang="en-US" b="1">
                <a:cs typeface="Calibri" pitchFamily="34" charset="0"/>
              </a:rPr>
              <a:t>New Potable Water Pipeline Lining Technologies</a:t>
            </a:r>
          </a:p>
          <a:p>
            <a:pPr eaLnBrk="1" hangingPunct="1">
              <a:lnSpc>
                <a:spcPts val="3200"/>
              </a:lnSpc>
              <a:buFontTx/>
              <a:buNone/>
            </a:pPr>
            <a:r>
              <a:rPr lang="en-US" altLang="en-US" sz="1800" b="1" i="1">
                <a:cs typeface="Calibri" pitchFamily="34" charset="0"/>
              </a:rPr>
              <a:t>NZ Land Development Forum</a:t>
            </a:r>
          </a:p>
          <a:p>
            <a:pPr eaLnBrk="1" hangingPunct="1">
              <a:buFontTx/>
              <a:buNone/>
            </a:pPr>
            <a:endParaRPr lang="en-US" altLang="en-US" sz="1800" b="1">
              <a:cs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>
                <a:cs typeface="Calibri" pitchFamily="34" charset="0"/>
              </a:rPr>
              <a:t>Keith J Woolley</a:t>
            </a:r>
          </a:p>
          <a:p>
            <a:pPr eaLnBrk="1" hangingPunct="1">
              <a:buFontTx/>
              <a:buNone/>
            </a:pPr>
            <a:r>
              <a:rPr lang="en-US" altLang="en-US" sz="1800" b="1">
                <a:cs typeface="Calibri" pitchFamily="34" charset="0"/>
              </a:rPr>
              <a:t>Chief Advisor Potable water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523875"/>
            <a:ext cx="7656513" cy="622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NZ" altLang="en-US" b="1">
                <a:solidFill>
                  <a:srgbClr val="00B0B9"/>
                </a:solidFill>
                <a:cs typeface="Calibri" pitchFamily="34" charset="0"/>
              </a:rPr>
              <a:t>Aquifer</a:t>
            </a:r>
            <a:endParaRPr lang="en-GB" altLang="en-US" b="1">
              <a:solidFill>
                <a:srgbClr val="00B0B9"/>
              </a:solidFill>
              <a:cs typeface="Calibri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19225"/>
            <a:ext cx="864711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366713"/>
            <a:ext cx="8707437" cy="1052512"/>
          </a:xfrm>
        </p:spPr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Te Marua water treatment plant</a:t>
            </a:r>
            <a:endParaRPr lang="en-GB" altLang="en-US" dirty="0">
              <a:solidFill>
                <a:srgbClr val="00B0B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147" name="Picture 4" descr="Te Marua plant and lakes aerial (2000)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138" y="1276350"/>
            <a:ext cx="4141787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66713"/>
            <a:ext cx="8575675" cy="1339850"/>
          </a:xfrm>
        </p:spPr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Waterloo water treatment plant</a:t>
            </a:r>
            <a:endParaRPr lang="en-GB" altLang="en-US" dirty="0">
              <a:solidFill>
                <a:srgbClr val="00B0B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7171" name="Picture 4" descr="A0103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4963" y="1466850"/>
            <a:ext cx="5789612" cy="436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66713"/>
            <a:ext cx="8623300" cy="957262"/>
          </a:xfrm>
        </p:spPr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Wainui water treatment plant</a:t>
            </a:r>
            <a:endParaRPr lang="en-GB" altLang="en-US" dirty="0">
              <a:solidFill>
                <a:srgbClr val="00B0B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8195" name="Picture 4" descr="A0104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1276350"/>
            <a:ext cx="530860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Why new technologies?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/>
              <a:t>Growing asset age</a:t>
            </a:r>
          </a:p>
          <a:p>
            <a:r>
              <a:rPr lang="en-NZ" altLang="en-US"/>
              <a:t>Smart renewals are needed</a:t>
            </a:r>
          </a:p>
          <a:p>
            <a:r>
              <a:rPr lang="en-NZ" altLang="en-US"/>
              <a:t>Seismic resilient system; 80-30-80</a:t>
            </a:r>
          </a:p>
          <a:p>
            <a:r>
              <a:rPr lang="en-NZ" altLang="en-US"/>
              <a:t>Take into account customer, road and maintaining LoS</a:t>
            </a:r>
          </a:p>
          <a:p>
            <a:r>
              <a:rPr lang="en-NZ" altLang="en-US"/>
              <a:t>Limited funding</a:t>
            </a:r>
          </a:p>
        </p:txBody>
      </p:sp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Project</a:t>
            </a:r>
            <a:r>
              <a:rPr lang="en-NZ" altLang="en-US" dirty="0">
                <a:latin typeface="Calibri" pitchFamily="34" charset="0"/>
              </a:rPr>
              <a:t>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/>
              <a:t>Our panel (GHD) carried out the research</a:t>
            </a:r>
          </a:p>
          <a:p>
            <a:r>
              <a:rPr lang="en-NZ" altLang="en-US"/>
              <a:t>GHD global offices, on-line and suppliers</a:t>
            </a:r>
          </a:p>
          <a:p>
            <a:r>
              <a:rPr lang="en-NZ" altLang="en-US"/>
              <a:t>Intention of a world wide search</a:t>
            </a:r>
          </a:p>
          <a:p>
            <a:r>
              <a:rPr lang="en-NZ" altLang="en-US"/>
              <a:t>Satisfy WWL performance requirements; RSWS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New potable water lining systems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/>
              <a:t>Very few found</a:t>
            </a:r>
          </a:p>
          <a:p>
            <a:r>
              <a:rPr lang="en-NZ" altLang="en-US"/>
              <a:t>Fall into four categories;</a:t>
            </a:r>
          </a:p>
          <a:p>
            <a:pPr lvl="1"/>
            <a:r>
              <a:rPr lang="en-NZ" altLang="en-US"/>
              <a:t>CIPP liners</a:t>
            </a:r>
          </a:p>
          <a:p>
            <a:pPr lvl="1"/>
            <a:r>
              <a:rPr lang="en-NZ" altLang="en-US"/>
              <a:t>Non-structural liners</a:t>
            </a:r>
          </a:p>
          <a:p>
            <a:pPr lvl="1"/>
            <a:r>
              <a:rPr lang="en-NZ" altLang="en-US"/>
              <a:t>Close-fit liners</a:t>
            </a:r>
          </a:p>
          <a:p>
            <a:pPr lvl="1"/>
            <a:r>
              <a:rPr lang="en-NZ" altLang="en-US"/>
              <a:t>Slip liners</a:t>
            </a:r>
          </a:p>
          <a:p>
            <a:pPr lvl="1"/>
            <a:endParaRPr lang="en-NZ" altLang="en-US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Study considerations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/>
              <a:t>Residual parent pipe seismic resilience</a:t>
            </a:r>
          </a:p>
          <a:p>
            <a:r>
              <a:rPr lang="en-NZ" altLang="en-US"/>
              <a:t>NZ availability</a:t>
            </a:r>
          </a:p>
          <a:p>
            <a:r>
              <a:rPr lang="en-NZ" altLang="en-US"/>
              <a:t>NZ contractor availability</a:t>
            </a:r>
          </a:p>
          <a:p>
            <a:r>
              <a:rPr lang="en-NZ" altLang="en-US"/>
              <a:t>Time to install and cure</a:t>
            </a:r>
          </a:p>
          <a:p>
            <a:r>
              <a:rPr lang="en-NZ" altLang="en-US"/>
              <a:t>Temperature limitations</a:t>
            </a:r>
          </a:p>
          <a:p>
            <a:r>
              <a:rPr lang="en-NZ" altLang="en-US"/>
              <a:t>Overseas trends</a:t>
            </a:r>
          </a:p>
          <a:p>
            <a:r>
              <a:rPr lang="en-NZ" altLang="en-US"/>
              <a:t>Cost, risk and Health and Safety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Behaviour during extension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1117600"/>
            <a:ext cx="7758112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Behaviour during compression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212850"/>
            <a:ext cx="6302375" cy="508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sz="quarter" idx="10"/>
          </p:nvPr>
        </p:nvSpPr>
        <p:spPr>
          <a:xfrm>
            <a:off x="608013" y="450850"/>
            <a:ext cx="7935912" cy="534988"/>
          </a:xfrm>
        </p:spPr>
        <p:txBody>
          <a:bodyPr/>
          <a:lstStyle/>
          <a:p>
            <a:r>
              <a:rPr lang="en-NZ" altLang="en-US">
                <a:latin typeface="Calibri" pitchFamily="34" charset="0"/>
                <a:cs typeface="Calibri" pitchFamily="34" charset="0"/>
              </a:rPr>
              <a:t>Presentation 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85813" y="985838"/>
            <a:ext cx="68865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2400"/>
              <a:t>1.  Wellington water potable water system</a:t>
            </a:r>
          </a:p>
          <a:p>
            <a:r>
              <a:rPr lang="en-US" altLang="en-US" sz="2400"/>
              <a:t>2.  Potable water assets</a:t>
            </a:r>
          </a:p>
          <a:p>
            <a:r>
              <a:rPr lang="en-US" altLang="en-US" sz="2400"/>
              <a:t>3.  New Potable Water Pipeline Lining Technologies</a:t>
            </a:r>
            <a:endParaRPr lang="en-NZ" altLang="en-US" sz="240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Conclusions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/>
              <a:t>Non- structural liners are not used</a:t>
            </a:r>
          </a:p>
          <a:p>
            <a:r>
              <a:rPr lang="en-NZ" altLang="en-US"/>
              <a:t>Close fit liners in non- continuous host pipes are not used </a:t>
            </a:r>
          </a:p>
          <a:p>
            <a:r>
              <a:rPr lang="en-NZ" altLang="en-US"/>
              <a:t>Swage lining fully welded bulk pipes be used (not in reticulation with connections)</a:t>
            </a:r>
          </a:p>
          <a:p>
            <a:r>
              <a:rPr lang="en-NZ" altLang="en-US"/>
              <a:t>Slip lining water mains with butt welded PE structural liners</a:t>
            </a:r>
          </a:p>
          <a:p>
            <a:r>
              <a:rPr lang="en-NZ" altLang="en-US"/>
              <a:t>More study into butt welded PVC pipe liner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Next step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NZ" altLang="en-US"/>
              <a:t>Keep eye open for new products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NZ" altLang="en-US"/>
              <a:t>Target products for </a:t>
            </a:r>
            <a:r>
              <a:rPr lang="en-NZ" altLang="en-US" b="1">
                <a:solidFill>
                  <a:srgbClr val="00B0B9"/>
                </a:solidFill>
                <a:cs typeface="Calibri" pitchFamily="34" charset="0"/>
              </a:rPr>
              <a:t>further</a:t>
            </a:r>
            <a:r>
              <a:rPr lang="en-NZ" altLang="en-US"/>
              <a:t> investigation: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NZ" altLang="en-US"/>
              <a:t>Close fit oriented PVC liner</a:t>
            </a:r>
          </a:p>
          <a:p>
            <a:pPr marL="914400" lvl="1" indent="-514350">
              <a:buFont typeface="Calibri" pitchFamily="34" charset="0"/>
              <a:buAutoNum type="alphaLcParenR"/>
            </a:pPr>
            <a:r>
              <a:rPr lang="en-NZ" altLang="en-US"/>
              <a:t>Sprayed poly-urea liner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NZ" altLang="en-US"/>
          </a:p>
          <a:p>
            <a:pPr marL="514350" indent="-514350">
              <a:buFont typeface="Calibri" pitchFamily="34" charset="0"/>
              <a:buAutoNum type="arabicPeriod"/>
            </a:pPr>
            <a:endParaRPr lang="en-NZ" altLang="en-US"/>
          </a:p>
        </p:txBody>
      </p:sp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sz="quarter" idx="10"/>
          </p:nvPr>
        </p:nvSpPr>
        <p:spPr>
          <a:xfrm>
            <a:off x="608013" y="4714875"/>
            <a:ext cx="7304087" cy="2800350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itchFamily="34" charset="0"/>
                <a:cs typeface="Calibri" pitchFamily="34" charset="0"/>
              </a:rPr>
              <a:t>Contact:</a:t>
            </a:r>
          </a:p>
          <a:p>
            <a:pPr eaLnBrk="1" hangingPunct="1"/>
            <a:r>
              <a:rPr lang="en-US" altLang="en-US">
                <a:latin typeface="Calibri" pitchFamily="34" charset="0"/>
                <a:cs typeface="Calibri" pitchFamily="34" charset="0"/>
              </a:rPr>
              <a:t>keith.woolley@wellingtonwater.co.nz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sz="quarter" idx="10"/>
          </p:nvPr>
        </p:nvSpPr>
        <p:spPr>
          <a:xfrm>
            <a:off x="608013" y="438150"/>
            <a:ext cx="7935912" cy="8477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itchFamily="34" charset="0"/>
                <a:cs typeface="Calibri" pitchFamily="34" charset="0"/>
              </a:rPr>
              <a:t>Three waters in the metro region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pPr eaLnBrk="1" hangingPunct="1"/>
            <a:endParaRPr lang="en-US" altLang="en-US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922338"/>
            <a:ext cx="30464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230313"/>
            <a:ext cx="55975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81075"/>
            <a:ext cx="7677150" cy="500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sz="quarter" idx="10"/>
          </p:nvPr>
        </p:nvSpPr>
        <p:spPr>
          <a:xfrm>
            <a:off x="601663" y="450850"/>
            <a:ext cx="7935912" cy="847725"/>
          </a:xfrm>
        </p:spPr>
        <p:txBody>
          <a:bodyPr/>
          <a:lstStyle/>
          <a:p>
            <a:endParaRPr lang="en-NZ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5263"/>
            <a:ext cx="8142287" cy="604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sz="quarter" idx="10"/>
          </p:nvPr>
        </p:nvSpPr>
        <p:spPr>
          <a:xfrm>
            <a:off x="601663" y="450850"/>
            <a:ext cx="7935912" cy="847725"/>
          </a:xfrm>
        </p:spPr>
        <p:txBody>
          <a:bodyPr/>
          <a:lstStyle/>
          <a:p>
            <a:r>
              <a:rPr lang="en-NZ" altLang="en-US">
                <a:latin typeface="Calibri" pitchFamily="34" charset="0"/>
                <a:cs typeface="Calibri" pitchFamily="34" charset="0"/>
              </a:rPr>
              <a:t>Pipe materials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1663" y="1573213"/>
            <a:ext cx="8242300" cy="4578350"/>
          </a:xfrm>
        </p:spPr>
        <p:txBody>
          <a:bodyPr/>
          <a:lstStyle/>
          <a:p>
            <a:pPr>
              <a:defRPr/>
            </a:pPr>
            <a:endParaRPr lang="en-NZ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930275"/>
            <a:ext cx="81851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altLang="en-US">
              <a:latin typeface="Calibri" pitchFamily="34" charset="0"/>
            </a:endParaRP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15938"/>
            <a:ext cx="8504238" cy="543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quarter" idx="10"/>
          </p:nvPr>
        </p:nvSpPr>
        <p:spPr>
          <a:xfrm>
            <a:off x="608013" y="450850"/>
            <a:ext cx="7935912" cy="8477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itchFamily="34" charset="0"/>
                <a:cs typeface="Calibri" pitchFamily="34" charset="0"/>
              </a:rPr>
              <a:t>Water supply</a:t>
            </a:r>
          </a:p>
          <a:p>
            <a:pPr eaLnBrk="1" hangingPunct="1"/>
            <a:endParaRPr lang="en-US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1663" y="1298575"/>
            <a:ext cx="7942262" cy="4397375"/>
          </a:xfrm>
        </p:spPr>
        <p:txBody>
          <a:bodyPr numCol="1"/>
          <a:lstStyle/>
          <a:p>
            <a:pPr eaLnBrk="1" hangingPunct="1"/>
            <a:endParaRPr lang="en-US" altLang="en-US" b="1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08113"/>
            <a:ext cx="71342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81000"/>
            <a:ext cx="8124825" cy="1468438"/>
          </a:xfrm>
        </p:spPr>
        <p:txBody>
          <a:bodyPr/>
          <a:lstStyle/>
          <a:p>
            <a:pPr>
              <a:defRPr/>
            </a:pPr>
            <a:r>
              <a:rPr lang="en-NZ" altLang="en-US" dirty="0">
                <a:solidFill>
                  <a:srgbClr val="00B0B9"/>
                </a:solidFill>
                <a:latin typeface="Calibri" pitchFamily="34" charset="0"/>
                <a:ea typeface="+mn-ea"/>
                <a:cs typeface="Calibri" pitchFamily="34" charset="0"/>
              </a:rPr>
              <a:t>Where does our water come from?</a:t>
            </a:r>
            <a:endParaRPr lang="en-GB" altLang="en-US" dirty="0">
              <a:solidFill>
                <a:srgbClr val="00B0B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849438"/>
            <a:ext cx="7656512" cy="574675"/>
          </a:xfrm>
        </p:spPr>
        <p:txBody>
          <a:bodyPr/>
          <a:lstStyle/>
          <a:p>
            <a:r>
              <a:rPr lang="en-NZ" altLang="en-US"/>
              <a:t>Rivers…</a:t>
            </a:r>
            <a:endParaRPr lang="en-GB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800" y="2376488"/>
            <a:ext cx="5062538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Wellington Water 3">
  <a:themeElements>
    <a:clrScheme name="Custom 1">
      <a:dk1>
        <a:srgbClr val="0A507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B42591F451D4A827289C5745884B9" ma:contentTypeVersion="0" ma:contentTypeDescription="Create a new document." ma:contentTypeScope="" ma:versionID="c5cc063b12c1204ac6b0057bb435f9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EF647F-7B62-43B3-8C4A-60E9C274E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5B8DB-8BC4-4322-992B-1465D35B4C59}"/>
</file>

<file path=customXml/itemProps3.xml><?xml version="1.0" encoding="utf-8"?>
<ds:datastoreItem xmlns:ds="http://schemas.openxmlformats.org/officeDocument/2006/customXml" ds:itemID="{340EEED4-07E3-4601-88B6-90B17BAA38F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53B8822F-E589-4EB5-8122-86A113E1142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</TotalTime>
  <Words>612</Words>
  <Application>Microsoft Office PowerPoint</Application>
  <PresentationFormat>On-screen Show (4:3)</PresentationFormat>
  <Paragraphs>156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Wellington Water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our water come from?</vt:lpstr>
      <vt:lpstr>PowerPoint Presentation</vt:lpstr>
      <vt:lpstr>Te Marua water treatment plant</vt:lpstr>
      <vt:lpstr>Waterloo water treatment plant</vt:lpstr>
      <vt:lpstr>Wainui water treatment plant</vt:lpstr>
      <vt:lpstr>Why new technologies?</vt:lpstr>
      <vt:lpstr>Project </vt:lpstr>
      <vt:lpstr>New potable water lining systems</vt:lpstr>
      <vt:lpstr>Study considerations</vt:lpstr>
      <vt:lpstr>Behaviour during extension</vt:lpstr>
      <vt:lpstr>Behaviour during compression</vt:lpstr>
      <vt:lpstr>Conclusions</vt:lpstr>
      <vt:lpstr>Next step</vt:lpstr>
      <vt:lpstr>PowerPoint Presentation</vt:lpstr>
    </vt:vector>
  </TitlesOfParts>
  <Company>Design with Nic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 Porteous</dc:creator>
  <cp:lastModifiedBy>Jacqui Carroll</cp:lastModifiedBy>
  <cp:revision>152</cp:revision>
  <cp:lastPrinted>2017-02-06T22:20:56Z</cp:lastPrinted>
  <dcterms:created xsi:type="dcterms:W3CDTF">2015-03-22T22:23:18Z</dcterms:created>
  <dcterms:modified xsi:type="dcterms:W3CDTF">2017-03-12T23:29:00Z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lpwstr>1</vt:lpwstr>
  </property>
  <property fmtid="{D5CDD505-2E9C-101B-9397-08002B2CF9AE}" pid="3" name="ContentTypeId">
    <vt:lpwstr>0x010100CECB42591F451D4A827289C5745884B9</vt:lpwstr>
  </property>
</Properties>
</file>