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7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9" r:id="rId7"/>
    <p:sldId id="258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6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1E62"/>
    <a:srgbClr val="001E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6" autoAdjust="0"/>
    <p:restoredTop sz="55616" autoAdjust="0"/>
  </p:normalViewPr>
  <p:slideViewPr>
    <p:cSldViewPr>
      <p:cViewPr varScale="1">
        <p:scale>
          <a:sx n="62" d="100"/>
          <a:sy n="62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17F7B9F5-33E9-F04F-A63D-2434B1A2C133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08722190-AA65-7F41-BCBC-5C3A7A924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4597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4080B018-1F86-0249-BE9F-C3DCB56CEED1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-84" charset="-128"/>
                <a:cs typeface="+mn-cs"/>
              </a:defRPr>
            </a:lvl1pPr>
          </a:lstStyle>
          <a:p>
            <a:pPr>
              <a:defRPr/>
            </a:pPr>
            <a:fld id="{31AE3857-2D80-1443-AABF-5E38BD620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867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59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Tables= conservative figures found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by assessing the size of the fire-cell and the use of the premises, which gives an indication of the typical fire-loading for that type of premises.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Calculation=-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calculated for the Risk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Consultation pragmatic approach </a:t>
            </a:r>
          </a:p>
          <a:p>
            <a:pPr lvl="1"/>
            <a:r>
              <a:rPr lang="en-US" baseline="0" dirty="0" smtClean="0">
                <a:ea typeface="ＭＳ Ｐゴシック" charset="0"/>
                <a:cs typeface="ＭＳ Ｐゴシック" charset="0"/>
              </a:rPr>
              <a:t>FFFC- required by Practice Note 22 for Fire Engineering Design. Provides us a way of ensuring water has been considered at the earliest stage.</a:t>
            </a:r>
          </a:p>
          <a:p>
            <a:pPr lvl="1"/>
            <a:r>
              <a:rPr lang="en-US" baseline="0" dirty="0" smtClean="0">
                <a:ea typeface="ＭＳ Ｐゴシック" charset="0"/>
                <a:cs typeface="ＭＳ Ｐゴシック" charset="0"/>
              </a:rPr>
              <a:t>General Advice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618245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Tables= conservative figures found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by assessing the size of the fire-cell and the use of the premises, which gives an indication of the typical fire-loading for that type of premises.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Calculation=-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calculated for the Risk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It’s worth taking a look at the difference in the volumes…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Sprinklered domestic dwelling= 7m</a:t>
            </a:r>
            <a:r>
              <a:rPr lang="en-US" baseline="30000" dirty="0" smtClean="0">
                <a:ea typeface="ＭＳ Ｐゴシック" charset="0"/>
                <a:cs typeface="ＭＳ Ｐゴシック" charset="0"/>
              </a:rPr>
              <a:t>3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vs. non-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sprinklered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= 45m</a:t>
            </a:r>
            <a:r>
              <a:rPr lang="en-US" baseline="30000" dirty="0" smtClean="0">
                <a:ea typeface="ＭＳ Ｐゴシック" charset="0"/>
                <a:cs typeface="ＭＳ Ｐゴシック" charset="0"/>
              </a:rPr>
              <a:t>3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We can see the disparity in volumes straight away.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Similarly when we do the calculations as per the calculated method, for other groups we have seen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sprinklered</a:t>
            </a:r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firecells</a:t>
            </a:r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drop from the ultra conservative 45m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kern="1200" baseline="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to 15m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endParaRPr lang="en-US" sz="1200" kern="1200" baseline="0" dirty="0" smtClean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618245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Hopefully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now we are all across the key points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Why water is important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to the fire service</a:t>
            </a:r>
          </a:p>
          <a:p>
            <a:pPr>
              <a:buFontTx/>
              <a:buChar char="-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 how the fire service uses water,</a:t>
            </a:r>
          </a:p>
          <a:p>
            <a:pPr>
              <a:buFontTx/>
              <a:buChar char="-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 how we get it, and</a:t>
            </a:r>
          </a:p>
          <a:p>
            <a:pPr>
              <a:buFontTx/>
              <a:buChar char="-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some of the challenges we face in getting it to where we need it, and</a:t>
            </a:r>
          </a:p>
          <a:p>
            <a:pPr>
              <a:buFontTx/>
              <a:buChar char="-"/>
            </a:pPr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And have a better understanding of the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CoP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and how we can give you advice on 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it, and what is coming in the future.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8437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610627-B282-894C-939E-65D401A4089D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5605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We will look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at: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Why water is important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to the fire 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service</a:t>
            </a:r>
          </a:p>
          <a:p>
            <a:pPr>
              <a:buFontTx/>
              <a:buChar char="-"/>
            </a:pPr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 how the fire service uses water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,</a:t>
            </a:r>
          </a:p>
          <a:p>
            <a:pPr>
              <a:buFontTx/>
              <a:buChar char="-"/>
            </a:pPr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 how we get it, 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and</a:t>
            </a:r>
          </a:p>
          <a:p>
            <a:pPr>
              <a:buFontTx/>
              <a:buChar char="-"/>
            </a:pPr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some of the challenges we face in getting it to where we need it, 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and</a:t>
            </a:r>
          </a:p>
          <a:p>
            <a:pPr>
              <a:buFontTx/>
              <a:buChar char="-"/>
            </a:pPr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>
              <a:buFontTx/>
              <a:buChar char="-"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 the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CoP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for firefighting water supplies which aims to provide structure around addressing the issues we face.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8437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lnSpc>
                <a:spcPct val="160000"/>
              </a:lnSpc>
              <a:buFont typeface="Times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Best for the majority of the fires we deal with. Most fires are carbonaceous in nature</a:t>
            </a:r>
          </a:p>
          <a:p>
            <a:pPr>
              <a:lnSpc>
                <a:spcPct val="160000"/>
              </a:lnSpc>
              <a:buFont typeface="Times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Cheap when compared to</a:t>
            </a:r>
            <a:r>
              <a:rPr lang="en-US" sz="1200" baseline="0" dirty="0" smtClean="0">
                <a:solidFill>
                  <a:schemeClr val="bg1"/>
                </a:solidFill>
              </a:rPr>
              <a:t> foams, CO2, N2, </a:t>
            </a:r>
            <a:r>
              <a:rPr lang="en-GB" sz="1200" baseline="0" noProof="0" dirty="0" smtClean="0">
                <a:solidFill>
                  <a:schemeClr val="bg1"/>
                </a:solidFill>
              </a:rPr>
              <a:t>etc.</a:t>
            </a:r>
            <a:endParaRPr lang="en-GB" sz="1200" noProof="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Font typeface="Times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Readily available- for the most part.</a:t>
            </a:r>
            <a:r>
              <a:rPr lang="en-US" sz="1200" baseline="0" dirty="0" smtClean="0">
                <a:solidFill>
                  <a:schemeClr val="bg1"/>
                </a:solidFill>
              </a:rPr>
              <a:t> Comparing drought conditions in parts of Canterbury with the recent floods in Northland shows that it is not always where you want it!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Font typeface="Times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Easily transported &amp; delivered- it is</a:t>
            </a:r>
            <a:r>
              <a:rPr lang="en-US" sz="1200" baseline="0" dirty="0" smtClean="0">
                <a:solidFill>
                  <a:schemeClr val="bg1"/>
                </a:solidFill>
              </a:rPr>
              <a:t> formless which allows it to be transported in any container. Very handy for helicopter attacks via monsoon buckets (1,500 </a:t>
            </a:r>
            <a:r>
              <a:rPr lang="en-US" sz="1200" baseline="0" dirty="0" err="1" smtClean="0">
                <a:solidFill>
                  <a:schemeClr val="bg1"/>
                </a:solidFill>
              </a:rPr>
              <a:t>litres</a:t>
            </a:r>
            <a:r>
              <a:rPr lang="en-US" sz="1200" baseline="0" dirty="0" smtClean="0">
                <a:solidFill>
                  <a:schemeClr val="bg1"/>
                </a:solidFill>
              </a:rPr>
              <a:t> at a time)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Font typeface="Times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Large heat capacity</a:t>
            </a:r>
            <a:r>
              <a:rPr lang="en-US" sz="1200" baseline="0" dirty="0" smtClean="0">
                <a:solidFill>
                  <a:schemeClr val="bg1"/>
                </a:solidFill>
              </a:rPr>
              <a:t> means it absorbs vast amount of heat- 4,180 J/Kg </a:t>
            </a:r>
            <a:r>
              <a:rPr lang="en-US" sz="1200" baseline="30000" dirty="0" smtClean="0">
                <a:solidFill>
                  <a:schemeClr val="bg1"/>
                </a:solidFill>
              </a:rPr>
              <a:t>0</a:t>
            </a:r>
            <a:r>
              <a:rPr lang="en-US" sz="1200" baseline="0" dirty="0" smtClean="0">
                <a:solidFill>
                  <a:schemeClr val="bg1"/>
                </a:solidFill>
              </a:rPr>
              <a:t>C. (This is the second highest for a natural product behind ammonia!)</a:t>
            </a:r>
          </a:p>
          <a:p>
            <a:pPr>
              <a:lnSpc>
                <a:spcPct val="160000"/>
              </a:lnSpc>
              <a:buFont typeface="Times" charset="0"/>
              <a:buChar char="•"/>
            </a:pPr>
            <a:endParaRPr lang="en-US" sz="1200" baseline="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Font typeface="Times" charset="0"/>
              <a:buChar char="•"/>
            </a:pPr>
            <a:r>
              <a:rPr lang="en-US" sz="1200" baseline="0" dirty="0" smtClean="0">
                <a:solidFill>
                  <a:schemeClr val="bg1"/>
                </a:solidFill>
              </a:rPr>
              <a:t>Perhaps we don’t need to use this much, in this way, on this small a fire every time however….</a:t>
            </a:r>
          </a:p>
          <a:p>
            <a:pPr>
              <a:lnSpc>
                <a:spcPct val="160000"/>
              </a:lnSpc>
              <a:buFont typeface="Times" charset="0"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http://www.mirror.co.uk/news/world-news/air-tanker-soaks-bystanders-near-8190192</a:t>
            </a:r>
          </a:p>
          <a:p>
            <a:pPr>
              <a:lnSpc>
                <a:spcPct val="160000"/>
              </a:lnSpc>
              <a:buFont typeface="Times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(10-20,000 gallons)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50933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Buckets have been used in one form or another for millennia- first fire brigades in Rome used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buckets- and still have their place when circumstances dictate.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Fire extinguishers- as long as you know how to use it before you need to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Sprinklers- the fire service strongly recommends sprinklers in all 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properties, 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especially houses, where a fire station is more than 10 minutes away. Sprinklers prevent a small fire from becoming a big fire, and therefore use much less water. Contrary to Hollywood, one sprinkler head going off does not set off every head in a building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Hose- we don’t want to run hose for long distances as it’s arduous and time consuming work, that comes with it’s own drawbacks (burst hose)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Monsoon bucket- we also used fixed wing in NZ. Hold around 1,500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litres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29121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Appliance supplies- 1300- 2000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litres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on a pump- takes about 2 ½ minutes to empty when on a low pressure delivery, to 14000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litres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in this case- about 17 ½ minutes to empty from one hose on full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Reticulated supplies- we access them using a stand-pipe which allows us to attach 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hose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Tank sources- seen all around NZ, even travelling along rural Canterbury back roads! Important thing is to remember that we need to have reliable way of accessing the water, via a suitable fire service connection usually.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Open Water- hardstand: we need to be able to park safely without compromising personnel or equipment!</a:t>
            </a:r>
          </a:p>
          <a:p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When we talk of tank sources we need to bear in mind that the water must always be available- this is done by taking off the water at different levels as per the picture…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24012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Suitable Access- ‘4m x 4m’ access (H by W) to within 90m, for a 20t vehicle: gradient, surface, turning circles,</a:t>
            </a:r>
            <a:r>
              <a:rPr lang="en-US" sz="1200" baseline="0" dirty="0" smtClean="0">
                <a:solidFill>
                  <a:schemeClr val="bg1"/>
                </a:solidFill>
              </a:rPr>
              <a:t> between 6m-90m from the hazard.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Security- against vandalism e.g. lightweight</a:t>
            </a:r>
            <a:r>
              <a:rPr lang="en-US" sz="1200" baseline="0" dirty="0" smtClean="0">
                <a:solidFill>
                  <a:schemeClr val="bg1"/>
                </a:solidFill>
              </a:rPr>
              <a:t> chain.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Visibility- signed where appropriate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Adequate Supply- 12.5</a:t>
            </a:r>
            <a:r>
              <a:rPr lang="en-US" sz="1200" baseline="0" dirty="0" smtClean="0">
                <a:solidFill>
                  <a:schemeClr val="bg1"/>
                </a:solidFill>
              </a:rPr>
              <a:t> l/s or 750 l/min at the coupling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Couplings- so we can actually</a:t>
            </a:r>
            <a:r>
              <a:rPr lang="en-US" sz="1200" baseline="0" dirty="0" smtClean="0">
                <a:solidFill>
                  <a:schemeClr val="bg1"/>
                </a:solidFill>
              </a:rPr>
              <a:t> get the water!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56884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Unchecked fires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have a habit of growing out of control- 11 homes were lost in the Christchurch Port Hills WITH the benefit of large numbers of personnel and ready water supplies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. The conditions just conspired against us in this instance.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25052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It</a:t>
            </a:r>
            <a:r>
              <a:rPr lang="en-US" sz="1200" baseline="0" dirty="0" smtClean="0">
                <a:solidFill>
                  <a:schemeClr val="bg1"/>
                </a:solidFill>
              </a:rPr>
              <a:t> is non-mandatory unless adopted into Local Authority by-laws.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Appendix E gives step-by-step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guidance on the a procedure and checklist for building consent documentation.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Volumes &amp; </a:t>
            </a:r>
            <a:r>
              <a:rPr lang="en-US" sz="1200" dirty="0" err="1" smtClean="0">
                <a:solidFill>
                  <a:schemeClr val="bg1"/>
                </a:solidFill>
              </a:rPr>
              <a:t>flowrates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Distance from premises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Access width &amp; height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Road gradients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 Signage.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NZFS/Fire Emergency NZ guidance- we would rather be consulted early in</a:t>
            </a:r>
            <a:r>
              <a:rPr lang="en-US" sz="1200" baseline="0" dirty="0" smtClean="0">
                <a:solidFill>
                  <a:schemeClr val="bg1"/>
                </a:solidFill>
              </a:rPr>
              <a:t> a consent than later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86467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It is important</a:t>
            </a:r>
            <a:r>
              <a:rPr lang="en-US" sz="1200" baseline="0" dirty="0" smtClean="0">
                <a:solidFill>
                  <a:schemeClr val="bg1"/>
                </a:solidFill>
              </a:rPr>
              <a:t> to look forward at this point to the introduction of </a:t>
            </a:r>
            <a:r>
              <a:rPr lang="en-US" sz="1200" dirty="0" smtClean="0">
                <a:solidFill>
                  <a:schemeClr val="bg1"/>
                </a:solidFill>
              </a:rPr>
              <a:t>FENZ,</a:t>
            </a:r>
            <a:r>
              <a:rPr lang="en-US" sz="1200" baseline="0" dirty="0" smtClean="0">
                <a:solidFill>
                  <a:schemeClr val="bg1"/>
                </a:solidFill>
              </a:rPr>
              <a:t> proposed to come in on 1</a:t>
            </a:r>
            <a:r>
              <a:rPr lang="en-US" sz="1200" baseline="30000" dirty="0" smtClean="0">
                <a:solidFill>
                  <a:schemeClr val="bg1"/>
                </a:solidFill>
              </a:rPr>
              <a:t>st</a:t>
            </a:r>
            <a:r>
              <a:rPr lang="en-US" sz="1200" baseline="0" dirty="0" smtClean="0">
                <a:solidFill>
                  <a:schemeClr val="bg1"/>
                </a:solidFill>
              </a:rPr>
              <a:t> July 2017</a:t>
            </a:r>
          </a:p>
          <a:p>
            <a:pPr>
              <a:buFont typeface="Arial" pitchFamily="34" charset="0"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Proposed- third</a:t>
            </a:r>
            <a:r>
              <a:rPr lang="en-US" sz="1200" baseline="0" dirty="0" smtClean="0">
                <a:solidFill>
                  <a:schemeClr val="bg1"/>
                </a:solidFill>
              </a:rPr>
              <a:t> reading: 14,15 March 2017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1200" baseline="0" dirty="0" smtClean="0">
                <a:solidFill>
                  <a:schemeClr val="bg1"/>
                </a:solidFill>
              </a:rPr>
              <a:t> Mandatory adoption of </a:t>
            </a:r>
            <a:r>
              <a:rPr lang="en-US" sz="1200" dirty="0" err="1" smtClean="0">
                <a:solidFill>
                  <a:schemeClr val="bg1"/>
                </a:solidFill>
              </a:rPr>
              <a:t>CoP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Must consult Local Authorities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B0CAFA-DD6D-B84F-BD5D-BC3AAFF67C6F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54323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eader-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20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259632" y="1556792"/>
            <a:ext cx="7488238" cy="936104"/>
          </a:xfrm>
          <a:prstGeom prst="rect">
            <a:avLst/>
          </a:prstGeom>
        </p:spPr>
        <p:txBody>
          <a:bodyPr anchor="b"/>
          <a:lstStyle>
            <a:lvl1pPr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58888" y="2565400"/>
            <a:ext cx="7489825" cy="431800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7125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-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5650" y="476673"/>
            <a:ext cx="7488238" cy="108012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55650" y="1988840"/>
            <a:ext cx="7488238" cy="38884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Courier New" pitchFamily="49" charset="0"/>
              <a:buChar char="o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+mj-lt"/>
              <a:buAutoNum type="alphaLcParenR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1941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5650" y="476673"/>
            <a:ext cx="7488238" cy="108012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rgbClr val="001E6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>
                <a:solidFill>
                  <a:srgbClr val="001E6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55650" y="1988840"/>
            <a:ext cx="7488238" cy="38884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E62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Courier New" pitchFamily="49" charset="0"/>
              <a:buChar char="o"/>
              <a:defRPr sz="2000">
                <a:solidFill>
                  <a:srgbClr val="001E62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+mj-lt"/>
              <a:buAutoNum type="alphaLcParenR"/>
              <a:defRPr sz="1400">
                <a:solidFill>
                  <a:srgbClr val="001E6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3664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61925" y="6453188"/>
            <a:ext cx="8856663" cy="288925"/>
          </a:xfrm>
          <a:prstGeom prst="homePlat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6453336"/>
            <a:ext cx="5688632" cy="288032"/>
          </a:xfrm>
          <a:prstGeom prst="rect">
            <a:avLst/>
          </a:prstGeom>
          <a:noFill/>
        </p:spPr>
        <p:txBody>
          <a:bodyPr anchor="ctr" anchorCtr="1">
            <a:norm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400" dirty="0" smtClean="0">
                <a:solidFill>
                  <a:schemeClr val="bg1">
                    <a:alpha val="80000"/>
                  </a:schemeClr>
                </a:solidFill>
              </a:rPr>
              <a:t>LEADING </a:t>
            </a:r>
            <a:r>
              <a:rPr lang="en-US" sz="800" kern="400" dirty="0">
                <a:solidFill>
                  <a:schemeClr val="bg1">
                    <a:alpha val="80000"/>
                  </a:schemeClr>
                </a:solidFill>
              </a:rPr>
              <a:t>INTEGRATED FIRE AND EMERGENCY SERVICES FOR A SAFER NEW ZEALAND      </a:t>
            </a:r>
            <a:r>
              <a:rPr lang="en-US" sz="600" b="1" kern="400" dirty="0">
                <a:solidFill>
                  <a:schemeClr val="bg1">
                    <a:alpha val="80000"/>
                  </a:schemeClr>
                </a:solidFill>
              </a:rPr>
              <a:t>New Zealand Fire 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6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.org.nz/business-fire-safety/building-design/Documents/NZFS-firefighting-water-supplies-code-of-practic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.org.nz/business-fire-safety/building-design/Documents/NZFS-firefighting-water-supplies-code-of-practic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ir%20tanker%20drops%20ten%20thousand%20gallons%20of%20water%20over%20a%20tiny%20fire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.org.nz/business-fire-safety/building-design/Documents/NZFS-firefighting-water-supplies-code-of-practic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3"/>
          <p:cNvSpPr txBox="1">
            <a:spLocks noChangeArrowheads="1"/>
          </p:cNvSpPr>
          <p:nvPr/>
        </p:nvSpPr>
        <p:spPr bwMode="auto">
          <a:xfrm>
            <a:off x="228600" y="3352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316504" y="489992"/>
            <a:ext cx="6934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Firefighting Water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16504" y="1313602"/>
            <a:ext cx="426360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bg1"/>
                </a:solidFill>
              </a:rPr>
              <a:t>Land Development Engineers Forum 16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 March 2017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124" name="Picture 8" descr="PPoin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235902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Image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2766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Image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3276600"/>
            <a:ext cx="381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7624" y="2315171"/>
            <a:ext cx="33295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chemeClr val="bg1"/>
                </a:solidFill>
              </a:rPr>
              <a:t>Ian Duncan</a:t>
            </a:r>
          </a:p>
          <a:p>
            <a:pPr eaLnBrk="0" hangingPunct="0"/>
            <a:r>
              <a:rPr lang="en-US" sz="1400" dirty="0" smtClean="0">
                <a:solidFill>
                  <a:schemeClr val="bg1"/>
                </a:solidFill>
              </a:rPr>
              <a:t>National Advisor Fire Risk Management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357158" y="1285860"/>
            <a:ext cx="657229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Tables (conservative figures)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Calculation (calculated for risk)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NZFS consultation (pragmatic approach)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Firefighting Facilities Checklist</a:t>
            </a:r>
          </a:p>
          <a:p>
            <a:pPr marL="9144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Advice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72027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Options for water supply: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071678"/>
            <a:ext cx="5016574" cy="311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000240"/>
            <a:ext cx="3206942" cy="421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571744"/>
            <a:ext cx="5310577" cy="368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92273">
            <a:off x="4968095" y="1456477"/>
            <a:ext cx="3261639" cy="463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997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357158" y="1285860"/>
            <a:ext cx="4357718" cy="6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Tables vs. Calculation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72027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Options for water supply: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62960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6643702" y="3714752"/>
            <a:ext cx="785818" cy="571504"/>
          </a:xfrm>
          <a:prstGeom prst="ellipse">
            <a:avLst/>
          </a:prstGeom>
          <a:noFill/>
          <a:ln w="1016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val 10"/>
          <p:cNvSpPr/>
          <p:nvPr/>
        </p:nvSpPr>
        <p:spPr>
          <a:xfrm>
            <a:off x="6643702" y="4286256"/>
            <a:ext cx="785818" cy="571504"/>
          </a:xfrm>
          <a:prstGeom prst="ellipse">
            <a:avLst/>
          </a:prstGeom>
          <a:noFill/>
          <a:ln w="1016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31997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609600" y="1268760"/>
            <a:ext cx="4819656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Why is water important?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How do we use it?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How do we get it?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Challenges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Code of Practice.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Firefighting Water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6614">
            <a:off x="5294350" y="2168513"/>
            <a:ext cx="2569761" cy="35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724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643174" y="2857496"/>
            <a:ext cx="3714776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rgbClr val="001E58"/>
                </a:solidFill>
              </a:rPr>
              <a:t>Questions?</a:t>
            </a:r>
            <a:endParaRPr lang="en-US" sz="4400" b="1" dirty="0">
              <a:solidFill>
                <a:srgbClr val="001E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609600" y="1268760"/>
            <a:ext cx="4819656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Why is water important?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How do we use it?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How do we get it?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Challenges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Code of Practice.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Firefighting Water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6614">
            <a:off x="5294350" y="2168513"/>
            <a:ext cx="2569761" cy="35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724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357158" y="1428736"/>
            <a:ext cx="5271764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Best for majority of fires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Cheap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Readily available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Easily transported &amp; delivered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Large heat capacity.</a:t>
            </a:r>
          </a:p>
          <a:p>
            <a:pPr>
              <a:lnSpc>
                <a:spcPct val="160000"/>
              </a:lnSpc>
              <a:buFont typeface="Times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70587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Why is Water important?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357430"/>
            <a:ext cx="4533905" cy="23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1424" y="3786190"/>
            <a:ext cx="4555303" cy="24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609600" y="1340768"/>
            <a:ext cx="76962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Bucket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Fire </a:t>
            </a:r>
            <a:r>
              <a:rPr lang="en-US" sz="3000" dirty="0" smtClean="0">
                <a:solidFill>
                  <a:schemeClr val="bg1"/>
                </a:solidFill>
              </a:rPr>
              <a:t>extinguisher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Sprinklers</a:t>
            </a: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Hose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Monsoon Bucket.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How do we use it?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00174"/>
            <a:ext cx="4727616" cy="316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786058"/>
            <a:ext cx="4529136" cy="362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68" y="3357562"/>
            <a:ext cx="5724532" cy="30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1500174"/>
            <a:ext cx="4786314" cy="49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4994" y="2571744"/>
            <a:ext cx="4889006" cy="381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2428868"/>
            <a:ext cx="482351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081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609600" y="1340768"/>
            <a:ext cx="7696200" cy="277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Appliance supplies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Reticulated supplies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Tank sources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Open water.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How we get it…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571744"/>
            <a:ext cx="5524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3"/>
            <a:ext cx="3857652" cy="476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40" y="2143116"/>
            <a:ext cx="5000660" cy="436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28604"/>
            <a:ext cx="40862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3000372"/>
            <a:ext cx="5357850" cy="341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52872" y="3357562"/>
            <a:ext cx="4991128" cy="301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215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589638" y="1340768"/>
            <a:ext cx="40538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Access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Security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Visibility</a:t>
            </a: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Adequate Supply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Couplings.</a:t>
            </a: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74907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Challenges in getting it….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89441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767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82108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What happens if we don’t get it…..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27550"/>
            <a:ext cx="6219825" cy="3695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564904"/>
            <a:ext cx="62960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29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428596" y="2000240"/>
            <a:ext cx="500066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Adoption under LA by-laws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Provides guidance- Appendix E</a:t>
            </a:r>
          </a:p>
          <a:p>
            <a:endParaRPr lang="en-US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 NZFS/Fire Emergency NZ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guidance.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7696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NZS 4509</a:t>
            </a:r>
          </a:p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Code of Practice for FFWS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6614">
            <a:off x="5794417" y="2454265"/>
            <a:ext cx="2569761" cy="35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404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8"/>
          <p:cNvSpPr txBox="1">
            <a:spLocks noChangeArrowheads="1"/>
          </p:cNvSpPr>
          <p:nvPr/>
        </p:nvSpPr>
        <p:spPr bwMode="auto">
          <a:xfrm>
            <a:off x="609600" y="1887538"/>
            <a:ext cx="7696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Proposed</a:t>
            </a: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Mandatory adoption of </a:t>
            </a:r>
            <a:r>
              <a:rPr lang="en-US" sz="3000" dirty="0" err="1" smtClean="0">
                <a:solidFill>
                  <a:schemeClr val="bg1"/>
                </a:solidFill>
              </a:rPr>
              <a:t>CoP</a:t>
            </a:r>
            <a:endParaRPr lang="en-US" sz="30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 Must consult Local Authorities.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09600" y="381000"/>
            <a:ext cx="75343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FENZ</a:t>
            </a:r>
          </a:p>
          <a:p>
            <a:pPr eaLnBrk="0" hangingPunct="0"/>
            <a:r>
              <a:rPr lang="en-US" sz="4400" b="1" dirty="0" smtClean="0">
                <a:solidFill>
                  <a:schemeClr val="bg1"/>
                </a:solidFill>
              </a:rPr>
              <a:t>Fire and Emergency NZ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36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ZFS-PPT-Presentatio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B42591F451D4A827289C5745884B9" ma:contentTypeVersion="0" ma:contentTypeDescription="Create a new document." ma:contentTypeScope="" ma:versionID="c5cc063b12c1204ac6b0057bb435f9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D2C26-2F67-4F99-9534-7955F7A75BA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DBCA8DC-975B-4550-A812-7CC1B3239C60}">
  <ds:schemaRefs>
    <ds:schemaRef ds:uri="http://schemas.microsoft.com/sharepoint/v3"/>
    <ds:schemaRef ds:uri="http://purl.org/dc/terms/"/>
    <ds:schemaRef ds:uri="7d4cd6a0-4716-4c55-baaf-5e6fece567cd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BB5A22-E941-49A8-9F20-FB052D662F90}"/>
</file>

<file path=customXml/itemProps4.xml><?xml version="1.0" encoding="utf-8"?>
<ds:datastoreItem xmlns:ds="http://schemas.openxmlformats.org/officeDocument/2006/customXml" ds:itemID="{9FD38058-2AEF-450D-9D70-D283AF2DF6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 Service Presentation</Template>
  <TotalTime>549</TotalTime>
  <Words>1189</Words>
  <Application>Microsoft Office PowerPoint</Application>
  <PresentationFormat>On-screen Show (4:3)</PresentationFormat>
  <Paragraphs>159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NZFS-PPT-Presentation-Template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New Zealand Fire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Firefighting Water</dc:title>
  <dc:creator>Duncan, Ian</dc:creator>
  <dc:description/>
  <cp:lastModifiedBy>I Duncan</cp:lastModifiedBy>
  <cp:revision>58</cp:revision>
  <dcterms:created xsi:type="dcterms:W3CDTF">2017-03-12T02:26:55Z</dcterms:created>
  <dcterms:modified xsi:type="dcterms:W3CDTF">2017-03-16T00:35:48Z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NZFS Document</vt:lpwstr>
  </property>
  <property fmtid="{D5CDD505-2E9C-101B-9397-08002B2CF9AE}" pid="3" name="ContentTypeId">
    <vt:lpwstr>0x010100CECB42591F451D4A827289C5745884B9</vt:lpwstr>
  </property>
</Properties>
</file>